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Lst>
  <p:notesMasterIdLst>
    <p:notesMasterId r:id="rId11"/>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notesMaster" Target="notesMasters/notesMaster1.xml"/><Relationship Id="rId12" Type="http://schemas.openxmlformats.org/officeDocument/2006/relationships/presProps" Target="presProps.xml"/><Relationship Id="rId13" Type="http://schemas.openxmlformats.org/officeDocument/2006/relationships/viewProps" Target="viewProps.xml"/><Relationship Id="rId14" Type="http://schemas.openxmlformats.org/officeDocument/2006/relationships/theme" Target="theme/theme1.xml"/><Relationship Id="rId15"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this at the end of the lecture, after teaching from the Module 5 notes page. About 10 to 15 minutes: the takeaways, six self-check questions, then what's next. There's no quiz for Module 5; the questions practice the notes' review questions with different numbers.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through the six lines; each has a slide after this with the detail students need. Ask which one they're least sure about and spend the time there.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5.1, D slides right (only on the upper platform or in the air), A moves left, W tries to jump by moving the position and fights the physics, and Space sets an upward velocity that gravity then brings back to zero. Watch the Console to tell "Collision" from "Trigger" messages. Turning on Is Trigger for the hero makes it free-fall through everything. Without Freeze Rotation Z, a collision on the edge of the hero's box would tip it over.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coroutine is for short-term periodic actions, usually a fixed number of them. In 5.2, entering the white block from the right blinks yellow/magenta; from the left it runs the color sequence, waiting ChangeRate seconds between colors, then restores white. OnTriggerExit2D() stops it early. The returned Coroutine is kept in mColorChanging so the right one can be stopped. Coroutines resume after all the Update() calls each frame.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MonoBehaviour modifies behavior; a ScriptableObject provides data to the behavior. ColorBlock is the old WhiteMagic script with its colors moved into a ColorsForBlocks asset, so three blocks can share one behavior with different color sets. If you change the [CreateAssetMenu] strings you may need to restart Unity. DynamicBlock adds a ColorBlock and sets its colors on the next line; that works because ColorBlock reads them in Start(), not Awake().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Answers on slide 8: 1 b, 2 a, 3 b. There's no quiz for Module 5; these follow the notes' review questions with variations.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Answers on the next slide: 4 b, 5 a, 6 b.</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Question 1 contrasts with 5.1's own code, where the Space line replaces the whole velocity and the sideways part is lost.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full Module 5 notes, with every step, stay on the course site. Encourage teams to look at the platformer, coroutine and ScriptableObject examples as starting points for their prototypes.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body">
    <p:bg>
      <p:bgPr>
        <a:solidFill>
          <a:srgbClr val="F7F8FA"/>
        </a:solidFill>
      </p:bgPr>
    </p:bg>
    <p:spTree>
      <p:nvGrpSpPr>
        <p:cNvPr id="1" name=""/>
        <p:cNvGrpSpPr/>
        <p:nvPr/>
      </p:nvGrpSpPr>
      <p:grpSpPr>
        <a:xfrm>
          <a:off x="0" y="0"/>
          <a:ext cx="0" cy="0"/>
          <a:chOff x="0" y="0"/>
          <a:chExt cx="0" cy="0"/>
        </a:xfrm>
      </p:grpSpPr>
      <p:sp>
        <p:nvSpPr>
          <p:cNvPr id="2" name="Title Placeholder 1"/>
          <p:cNvSpPr/>
          <p:nvPr>
            <p:ph type="title"/>
          </p:nvPr>
        </p:nvSpPr>
        <p:spPr>
          <a:xfrm>
            <a:off x="812800" y="1254720"/>
            <a:ext cx="10566400" cy="467320"/>
          </a:xfrm>
          <a:prstGeom prst="rect">
            <a:avLst/>
          </a:prstGeom>
          <a:noFill/>
          <a:ln/>
        </p:spPr>
        <p:txBody>
          <a:bodyPr wrap="square" lIns="0" tIns="0" rIns="0" bIns="0" rtlCol="0" anchor="t"/>
          <a:lstStyle>
            <a:lvl1pPr algn="l" indent="0" marL="0">
              <a:lnSpc>
                <a:spcPct val="115000"/>
              </a:lnSpc>
              <a:buNone/>
              <a:defRPr lang="en-US" sz="3200" dirty="0">
                <a:solidFill>
                  <a:srgbClr val="1D2330"/>
                </a:solidFill>
                <a:latin typeface="Arial" pitchFamily="34" charset="0"/>
                <a:ea typeface="Arial" pitchFamily="34" charset="-122"/>
                <a:cs typeface="Arial" pitchFamily="34" charset="-120"/>
              </a:defRPr>
            </a:lvl1pPr>
          </a:lstStyle>
          <a:p>
            <a:pPr algn="l" indent="0" marL="0">
              <a:lnSpc>
                <a:spcPct val="115000"/>
              </a:lnSpc>
              <a:buNone/>
            </a:pPr>
            <a:endParaRPr lang="en-US" sz="3200" dirty="0"/>
          </a:p>
        </p:txBody>
      </p:sp>
      <p:sp>
        <p:nvSpPr>
          <p:cNvPr id="3" name="Text Placeholder 2"/>
          <p:cNvSpPr/>
          <p:nvPr>
            <p:ph idx="101" type="body"/>
          </p:nvPr>
        </p:nvSpPr>
        <p:spPr>
          <a:xfrm>
            <a:off x="812800" y="2026841"/>
            <a:ext cx="10566400" cy="4018359"/>
          </a:xfrm>
          <a:prstGeom prst="rect">
            <a:avLst/>
          </a:prstGeom>
          <a:noFill/>
          <a:ln/>
        </p:spPr>
        <p:txBody>
          <a:bodyPr wrap="square" lIns="0" tIns="0" rIns="0" bIns="0" rtlCol="0" anchor="t"/>
          <a:lstStyle>
            <a:lvl1pPr algn="l" indent="0" marL="0">
              <a:lnSpc>
                <a:spcPct val="140000"/>
              </a:lnSpc>
              <a:buNone/>
              <a:defRPr lang="en-US" sz="1600" dirty="0">
                <a:solidFill>
                  <a:srgbClr val="1D2330"/>
                </a:solidFill>
                <a:latin typeface="Arial" pitchFamily="34" charset="0"/>
                <a:ea typeface="Arial" pitchFamily="34" charset="-122"/>
                <a:cs typeface="Arial" pitchFamily="34" charset="-120"/>
              </a:defRPr>
            </a:lvl1pPr>
          </a:lstStyle>
          <a:p>
            <a:pPr algn="l" indent="0" marL="0">
              <a:lnSpc>
                <a:spcPct val="140000"/>
              </a:lnSpc>
              <a:buNone/>
            </a:pPr>
            <a:endParaRPr lang="en-US" sz="16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7F8FA"/>
        </a:solidFill>
      </p:bgPr>
    </p:bg>
    <p:spTree>
      <p:nvGrpSpPr>
        <p:cNvPr id="1" name=""/>
        <p:cNvGrpSpPr/>
        <p:nvPr/>
      </p:nvGrpSpPr>
      <p:grpSpPr>
        <a:xfrm>
          <a:off x="0" y="0"/>
          <a:ext cx="0" cy="0"/>
          <a:chOff x="0" y="0"/>
          <a:chExt cx="0" cy="0"/>
        </a:xfrm>
      </p:grpSpPr>
      <p:sp>
        <p:nvSpPr>
          <p:cNvPr id="2" name="Title Placeholder 1"/>
          <p:cNvSpPr/>
          <p:nvPr>
            <p:ph type="title"/>
          </p:nvPr>
        </p:nvSpPr>
        <p:spPr>
          <a:xfrm>
            <a:off x="812800" y="1254720"/>
            <a:ext cx="10566400" cy="467320"/>
          </a:xfrm>
          <a:prstGeom prst="rect">
            <a:avLst/>
          </a:prstGeom>
          <a:noFill/>
          <a:ln/>
        </p:spPr>
        <p:txBody>
          <a:bodyPr wrap="square" lIns="0" tIns="0" rIns="0" bIns="0" rtlCol="0" anchor="t"/>
          <a:lstStyle>
            <a:lvl1pPr algn="l" indent="0" marL="0">
              <a:lnSpc>
                <a:spcPct val="115000"/>
              </a:lnSpc>
              <a:buNone/>
              <a:defRPr lang="en-US" sz="3200" dirty="0">
                <a:solidFill>
                  <a:srgbClr val="1D2330"/>
                </a:solidFill>
                <a:latin typeface="Arial" pitchFamily="34" charset="0"/>
                <a:ea typeface="Arial" pitchFamily="34" charset="-122"/>
                <a:cs typeface="Arial" pitchFamily="34" charset="-120"/>
              </a:defRPr>
            </a:lvl1pPr>
          </a:lstStyle>
          <a:p>
            <a:pPr algn="l" indent="0" marL="0">
              <a:lnSpc>
                <a:spcPct val="115000"/>
              </a:lnSpc>
              <a:buNone/>
            </a:pPr>
            <a:endParaRPr lang="en-US" sz="3200" dirty="0"/>
          </a:p>
        </p:txBody>
      </p:sp>
      <p:sp>
        <p:nvSpPr>
          <p:cNvPr id="3" name="Text Placeholder 2"/>
          <p:cNvSpPr/>
          <p:nvPr>
            <p:ph idx="101" type="body"/>
          </p:nvPr>
        </p:nvSpPr>
        <p:spPr>
          <a:xfrm>
            <a:off x="812800" y="2026841"/>
            <a:ext cx="10566400" cy="4018359"/>
          </a:xfrm>
          <a:prstGeom prst="rect">
            <a:avLst/>
          </a:prstGeom>
          <a:noFill/>
          <a:ln/>
        </p:spPr>
        <p:txBody>
          <a:bodyPr wrap="square" lIns="0" tIns="0" rIns="0" bIns="0" rtlCol="0" anchor="t"/>
          <a:lstStyle>
            <a:lvl1pPr algn="l" indent="0" marL="0">
              <a:lnSpc>
                <a:spcPct val="140000"/>
              </a:lnSpc>
              <a:buNone/>
              <a:defRPr lang="en-US" sz="1600" dirty="0">
                <a:solidFill>
                  <a:srgbClr val="1D2330"/>
                </a:solidFill>
                <a:latin typeface="Arial" pitchFamily="34" charset="0"/>
                <a:ea typeface="Arial" pitchFamily="34" charset="-122"/>
                <a:cs typeface="Arial" pitchFamily="34" charset="-120"/>
              </a:defRPr>
            </a:lvl1pPr>
          </a:lstStyle>
          <a:p>
            <a:pPr algn="l" indent="0" marL="0">
              <a:lnSpc>
                <a:spcPct val="140000"/>
              </a:lnSpc>
              <a:buNone/>
            </a:pPr>
            <a:endParaRPr lang="en-US" sz="1600"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hyperlink" Target="https://docs.unity3d.com/6000.3/Documentation/Manual/ParticleSystems.html" TargetMode="External"/><Relationship Id="rId2" Type="http://schemas.openxmlformats.org/officeDocument/2006/relationships/hyperlink" Target="https://myuwbclasses.github.io/IntroGameDevelopment/Exercises/FinalGame/1.GamePitchRubric.html" TargetMode="External"/><Relationship Id="rId3" Type="http://schemas.openxmlformats.org/officeDocument/2006/relationships/slideLayout" Target="../slideLayouts/slideLayout2.xml"/><Relationship Id="rId4" Type="http://schemas.openxmlformats.org/officeDocument/2006/relationships/notesSlide" Target="../notesSlides/notesSlide9.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2F6FDF"/>
        </a:solidFill>
      </p:bgPr>
    </p:bg>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gradFill rotWithShape="1">
            <a:gsLst>
              <a:gs pos="0">
                <a:srgbClr val="2F6FDF"/>
              </a:gs>
              <a:gs pos="100000">
                <a:srgbClr val="6A4FD8"/>
              </a:gs>
            </a:gsLst>
            <a:lin ang="2700000" scaled="0"/>
          </a:gradFill>
          <a:ln/>
        </p:spPr>
      </p:sp>
      <p:sp>
        <p:nvSpPr>
          <p:cNvPr id="3" name="Text 1"/>
          <p:cNvSpPr/>
          <p:nvPr/>
        </p:nvSpPr>
        <p:spPr>
          <a:xfrm>
            <a:off x="812800" y="2044055"/>
            <a:ext cx="10883392" cy="309860"/>
          </a:xfrm>
          <a:prstGeom prst="rect">
            <a:avLst/>
          </a:prstGeom>
          <a:noFill/>
          <a:ln/>
        </p:spPr>
        <p:txBody>
          <a:bodyPr wrap="square" lIns="0" tIns="0" rIns="0" bIns="0" rtlCol="0" anchor="t">
            <a:normAutofit/>
          </a:bodyPr>
          <a:lstStyle/>
          <a:p>
            <a:pPr algn="l" indent="0" marL="0">
              <a:lnSpc>
                <a:spcPts val="2240"/>
              </a:lnSpc>
              <a:buNone/>
            </a:pPr>
            <a:r>
              <a:rPr lang="en-US" sz="1600" b="1" spc="200" kern="0" dirty="0">
                <a:solidFill>
                  <a:srgbClr val="E4E9FB"/>
                </a:solidFill>
                <a:latin typeface="Arial" pitchFamily="34" charset="0"/>
                <a:ea typeface="Arial" pitchFamily="34" charset="-122"/>
                <a:cs typeface="Arial" pitchFamily="34" charset="-120"/>
              </a:rPr>
              <a:t>INTRO GAME DEVELOPMENT · UNITY</a:t>
            </a:r>
            <a:endParaRPr lang="en-US" sz="1600" dirty="0"/>
          </a:p>
        </p:txBody>
      </p:sp>
      <p:sp>
        <p:nvSpPr>
          <p:cNvPr id="4" name="Text 2"/>
          <p:cNvSpPr/>
          <p:nvPr>
            <p:ph type="title"/>
          </p:nvPr>
        </p:nvSpPr>
        <p:spPr>
          <a:xfrm>
            <a:off x="812800" y="2582515"/>
            <a:ext cx="10883392" cy="1625600"/>
          </a:xfrm>
          <a:prstGeom prst="rect">
            <a:avLst/>
          </a:prstGeom>
          <a:noFill/>
          <a:ln/>
        </p:spPr>
        <p:txBody>
          <a:bodyPr wrap="square" lIns="0" tIns="0" rIns="0" bIns="0" rtlCol="0" anchor="t">
            <a:normAutofit/>
          </a:bodyPr>
          <a:lstStyle/>
          <a:p>
            <a:pPr algn="l" indent="0" marL="0">
              <a:lnSpc>
                <a:spcPts val="6300"/>
              </a:lnSpc>
              <a:buNone/>
            </a:pPr>
            <a:r>
              <a:rPr lang="en-US" sz="6000" b="1" i="0" spc="-100" kern="0" dirty="0">
                <a:solidFill>
                  <a:srgbClr val="F7F8FC"/>
                </a:solidFill>
                <a:latin typeface="Arial" pitchFamily="34" charset="0"/>
                <a:ea typeface="Arial" pitchFamily="34" charset="-122"/>
                <a:cs typeface="Arial" pitchFamily="34" charset="-120"/>
              </a:rPr>
              <a:t>Module 5</a:t>
            </a:r>
            <a:endParaRPr lang="en-US" sz="6000" dirty="0"/>
          </a:p>
          <a:p>
            <a:pPr algn="l" indent="0" marL="0">
              <a:lnSpc>
                <a:spcPts val="6300"/>
              </a:lnSpc>
              <a:buNone/>
            </a:pPr>
            <a:r>
              <a:rPr lang="en-US" sz="6000" b="1" i="0" spc="-100" kern="0" dirty="0">
                <a:solidFill>
                  <a:srgbClr val="F7F8FC"/>
                </a:solidFill>
                <a:latin typeface="Arial" pitchFamily="34" charset="0"/>
                <a:ea typeface="Arial" pitchFamily="34" charset="-122"/>
                <a:cs typeface="Arial" pitchFamily="34" charset="-120"/>
              </a:rPr>
              <a:t>Summary</a:t>
            </a:r>
            <a:endParaRPr lang="en-US" sz="6000" dirty="0"/>
          </a:p>
        </p:txBody>
      </p:sp>
      <p:sp>
        <p:nvSpPr>
          <p:cNvPr id="5" name="Text 3"/>
          <p:cNvSpPr/>
          <p:nvPr/>
        </p:nvSpPr>
        <p:spPr>
          <a:xfrm>
            <a:off x="812800" y="4436715"/>
            <a:ext cx="9156700" cy="402580"/>
          </a:xfrm>
          <a:prstGeom prst="rect">
            <a:avLst/>
          </a:prstGeom>
          <a:noFill/>
          <a:ln/>
        </p:spPr>
        <p:txBody>
          <a:bodyPr wrap="square" lIns="0" tIns="0" rIns="0" bIns="0" rtlCol="0" anchor="t">
            <a:normAutofit/>
          </a:bodyPr>
          <a:lstStyle/>
          <a:p>
            <a:pPr algn="l" indent="0" marL="0">
              <a:lnSpc>
                <a:spcPts val="2970"/>
              </a:lnSpc>
              <a:buNone/>
            </a:pPr>
            <a:r>
              <a:rPr lang="en-US" sz="2200" dirty="0">
                <a:solidFill>
                  <a:srgbClr val="EEF1FC"/>
                </a:solidFill>
                <a:latin typeface="Arial" pitchFamily="34" charset="0"/>
                <a:ea typeface="Arial" pitchFamily="34" charset="-122"/>
                <a:cs typeface="Arial" pitchFamily="34" charset="-120"/>
              </a:rPr>
              <a:t>Unity-Specific Tools: the key ideas, and a quick self-check</a:t>
            </a:r>
            <a:endParaRPr lang="en-US" sz="2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7F8FA"/>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2A5FC4"/>
                </a:solidFill>
                <a:latin typeface="Arial" pitchFamily="34" charset="0"/>
                <a:ea typeface="Arial" pitchFamily="34" charset="-122"/>
                <a:cs typeface="Arial" pitchFamily="34" charset="-120"/>
              </a:rPr>
              <a:t>KEY TAKEAWAYS</a:t>
            </a:r>
            <a:endParaRPr lang="en-US" sz="1200" dirty="0"/>
          </a:p>
        </p:txBody>
      </p:sp>
      <p:sp>
        <p:nvSpPr>
          <p:cNvPr id="3" name="Text 1"/>
          <p:cNvSpPr/>
          <p:nvPr>
            <p:ph type="title"/>
          </p:nvPr>
        </p:nvSpPr>
        <p:spPr>
          <a:xfrm>
            <a:off x="812800" y="1280120"/>
            <a:ext cx="10883392" cy="492720"/>
          </a:xfrm>
          <a:prstGeom prst="rect">
            <a:avLst/>
          </a:prstGeom>
          <a:noFill/>
          <a:ln/>
        </p:spPr>
        <p:txBody>
          <a:bodyPr wrap="square" lIns="0" tIns="0" rIns="0" bIns="0" rtlCol="0" anchor="t">
            <a:normAutofit/>
          </a:bodyPr>
          <a:lstStyle/>
          <a:p>
            <a:pPr algn="l" indent="0" marL="0">
              <a:lnSpc>
                <a:spcPts val="3680"/>
              </a:lnSpc>
              <a:buNone/>
            </a:pPr>
            <a:r>
              <a:rPr lang="en-US" sz="3200" b="1" i="0" spc="-50" kern="0" dirty="0">
                <a:solidFill>
                  <a:srgbClr val="1D2330"/>
                </a:solidFill>
                <a:latin typeface="Arial" pitchFamily="34" charset="0"/>
                <a:ea typeface="Arial" pitchFamily="34" charset="-122"/>
                <a:cs typeface="Arial" pitchFamily="34" charset="-120"/>
              </a:rPr>
              <a:t>Module 5 in six lines</a:t>
            </a:r>
            <a:endParaRPr lang="en-US" sz="3200" dirty="0"/>
          </a:p>
        </p:txBody>
      </p:sp>
      <p:sp>
        <p:nvSpPr>
          <p:cNvPr id="4" name="Shape 2"/>
          <p:cNvSpPr/>
          <p:nvPr/>
        </p:nvSpPr>
        <p:spPr>
          <a:xfrm>
            <a:off x="815975" y="2004616"/>
            <a:ext cx="5276850" cy="825500"/>
          </a:xfrm>
          <a:prstGeom prst="roundRect">
            <a:avLst>
              <a:gd name="adj" fmla="val 13462"/>
            </a:avLst>
          </a:prstGeom>
          <a:solidFill>
            <a:srgbClr val="FDFDFE"/>
          </a:solidFill>
          <a:ln w="6350">
            <a:solidFill>
              <a:srgbClr val="DFE3EC"/>
            </a:solidFill>
            <a:prstDash val="solid"/>
          </a:ln>
        </p:spPr>
      </p:sp>
      <p:sp>
        <p:nvSpPr>
          <p:cNvPr id="5" name="Text 3"/>
          <p:cNvSpPr/>
          <p:nvPr/>
        </p:nvSpPr>
        <p:spPr>
          <a:xfrm>
            <a:off x="1022350" y="2239566"/>
            <a:ext cx="203250" cy="381000"/>
          </a:xfrm>
          <a:prstGeom prst="rect">
            <a:avLst/>
          </a:prstGeom>
          <a:noFill/>
          <a:ln/>
        </p:spPr>
        <p:txBody>
          <a:bodyPr wrap="square" lIns="0" tIns="0" rIns="0" bIns="0" rtlCol="0" anchor="t">
            <a:normAutofit/>
          </a:bodyPr>
          <a:lstStyle/>
          <a:p>
            <a:pPr algn="l" indent="0" marL="0">
              <a:lnSpc>
                <a:spcPts val="2800"/>
              </a:lnSpc>
              <a:buNone/>
            </a:pPr>
            <a:r>
              <a:rPr lang="en-US" sz="2000" b="1" dirty="0">
                <a:solidFill>
                  <a:srgbClr val="2A5FC4"/>
                </a:solidFill>
                <a:latin typeface="Courier New" pitchFamily="49" charset="0"/>
                <a:ea typeface="Courier New" pitchFamily="49" charset="-122"/>
                <a:cs typeface="Courier New" pitchFamily="49" charset="-120"/>
              </a:rPr>
              <a:t>1</a:t>
            </a:r>
            <a:endParaRPr lang="en-US" sz="2000" dirty="0"/>
          </a:p>
        </p:txBody>
      </p:sp>
      <p:sp>
        <p:nvSpPr>
          <p:cNvPr id="6" name="Text 4"/>
          <p:cNvSpPr/>
          <p:nvPr/>
        </p:nvSpPr>
        <p:spPr>
          <a:xfrm>
            <a:off x="1327200" y="2160191"/>
            <a:ext cx="4696028" cy="539750"/>
          </a:xfrm>
          <a:prstGeom prst="rect">
            <a:avLst/>
          </a:prstGeom>
          <a:noFill/>
          <a:ln/>
        </p:spPr>
        <p:txBody>
          <a:bodyPr wrap="square" lIns="0" tIns="0" rIns="0" bIns="0" rtlCol="0" anchor="t">
            <a:normAutofit/>
          </a:bodyPr>
          <a:lstStyle/>
          <a:p>
            <a:pPr algn="l" indent="0" marL="0">
              <a:lnSpc>
                <a:spcPts val="2025"/>
              </a:lnSpc>
              <a:buNone/>
            </a:pPr>
            <a:r>
              <a:rPr lang="en-US" sz="1500" dirty="0">
                <a:solidFill>
                  <a:srgbClr val="1D2330"/>
                </a:solidFill>
                <a:latin typeface="Arial" pitchFamily="34" charset="0"/>
                <a:ea typeface="Arial" pitchFamily="34" charset="-122"/>
                <a:cs typeface="Arial" pitchFamily="34" charset="-120"/>
              </a:rPr>
              <a:t>A </a:t>
            </a:r>
            <a:r>
              <a:rPr lang="en-US" sz="1500" b="1" dirty="0">
                <a:solidFill>
                  <a:srgbClr val="1D2330"/>
                </a:solidFill>
                <a:latin typeface="Arial" pitchFamily="34" charset="0"/>
                <a:ea typeface="Arial" pitchFamily="34" charset="-122"/>
                <a:cs typeface="Arial" pitchFamily="34" charset="-120"/>
              </a:rPr>
              <a:t>Dynamic</a:t>
            </a:r>
            <a:r>
              <a:rPr lang="en-US" sz="1500" dirty="0">
                <a:solidFill>
                  <a:srgbClr val="1D2330"/>
                </a:solidFill>
                <a:latin typeface="Arial" pitchFamily="34" charset="0"/>
                <a:ea typeface="Arial" pitchFamily="34" charset="-122"/>
                <a:cs typeface="Arial" pitchFamily="34" charset="-120"/>
              </a:rPr>
              <a:t> Rigidbody2D lets physics move the object: change its </a:t>
            </a:r>
            <a:r>
              <a:rPr lang="en-US" sz="1500" b="1" dirty="0">
                <a:solidFill>
                  <a:srgbClr val="1D2330"/>
                </a:solidFill>
                <a:latin typeface="Arial" pitchFamily="34" charset="0"/>
                <a:ea typeface="Arial" pitchFamily="34" charset="-122"/>
                <a:cs typeface="Arial" pitchFamily="34" charset="-120"/>
              </a:rPr>
              <a:t>velocity</a:t>
            </a:r>
            <a:r>
              <a:rPr lang="en-US" sz="1500" dirty="0">
                <a:solidFill>
                  <a:srgbClr val="1D2330"/>
                </a:solidFill>
                <a:latin typeface="Arial" pitchFamily="34" charset="0"/>
                <a:ea typeface="Arial" pitchFamily="34" charset="-122"/>
                <a:cs typeface="Arial" pitchFamily="34" charset="-120"/>
              </a:rPr>
              <a:t>, not its position.</a:t>
            </a:r>
            <a:endParaRPr lang="en-US" sz="1500" dirty="0"/>
          </a:p>
        </p:txBody>
      </p:sp>
      <p:sp>
        <p:nvSpPr>
          <p:cNvPr id="7" name="Shape 5"/>
          <p:cNvSpPr/>
          <p:nvPr/>
        </p:nvSpPr>
        <p:spPr>
          <a:xfrm>
            <a:off x="6099175" y="2004616"/>
            <a:ext cx="5276850" cy="825500"/>
          </a:xfrm>
          <a:prstGeom prst="roundRect">
            <a:avLst>
              <a:gd name="adj" fmla="val 13462"/>
            </a:avLst>
          </a:prstGeom>
          <a:solidFill>
            <a:srgbClr val="FDFDFE"/>
          </a:solidFill>
          <a:ln w="6350">
            <a:solidFill>
              <a:srgbClr val="DFE3EC"/>
            </a:solidFill>
            <a:prstDash val="solid"/>
          </a:ln>
        </p:spPr>
      </p:sp>
      <p:sp>
        <p:nvSpPr>
          <p:cNvPr id="8" name="Text 6"/>
          <p:cNvSpPr/>
          <p:nvPr/>
        </p:nvSpPr>
        <p:spPr>
          <a:xfrm>
            <a:off x="6305550" y="2239566"/>
            <a:ext cx="203250" cy="381000"/>
          </a:xfrm>
          <a:prstGeom prst="rect">
            <a:avLst/>
          </a:prstGeom>
          <a:noFill/>
          <a:ln/>
        </p:spPr>
        <p:txBody>
          <a:bodyPr wrap="square" lIns="0" tIns="0" rIns="0" bIns="0" rtlCol="0" anchor="t">
            <a:normAutofit/>
          </a:bodyPr>
          <a:lstStyle/>
          <a:p>
            <a:pPr algn="l" indent="0" marL="0">
              <a:lnSpc>
                <a:spcPts val="2800"/>
              </a:lnSpc>
              <a:buNone/>
            </a:pPr>
            <a:r>
              <a:rPr lang="en-US" sz="2000" b="1" dirty="0">
                <a:solidFill>
                  <a:srgbClr val="2A5FC4"/>
                </a:solidFill>
                <a:latin typeface="Courier New" pitchFamily="49" charset="0"/>
                <a:ea typeface="Courier New" pitchFamily="49" charset="-122"/>
                <a:cs typeface="Courier New" pitchFamily="49" charset="-120"/>
              </a:rPr>
              <a:t>2</a:t>
            </a:r>
            <a:endParaRPr lang="en-US" sz="2000" dirty="0"/>
          </a:p>
        </p:txBody>
      </p:sp>
      <p:sp>
        <p:nvSpPr>
          <p:cNvPr id="9" name="Text 7"/>
          <p:cNvSpPr/>
          <p:nvPr/>
        </p:nvSpPr>
        <p:spPr>
          <a:xfrm>
            <a:off x="6610400" y="2160191"/>
            <a:ext cx="4696028" cy="539750"/>
          </a:xfrm>
          <a:prstGeom prst="rect">
            <a:avLst/>
          </a:prstGeom>
          <a:noFill/>
          <a:ln/>
        </p:spPr>
        <p:txBody>
          <a:bodyPr wrap="square" lIns="0" tIns="0" rIns="0" bIns="0" rtlCol="0" anchor="t">
            <a:normAutofit/>
          </a:bodyPr>
          <a:lstStyle/>
          <a:p>
            <a:pPr algn="l" indent="0" marL="0">
              <a:lnSpc>
                <a:spcPts val="2025"/>
              </a:lnSpc>
              <a:buNone/>
            </a:pPr>
            <a:r>
              <a:rPr lang="en-US" sz="1500" b="1" dirty="0">
                <a:solidFill>
                  <a:srgbClr val="1D2330"/>
                </a:solidFill>
                <a:latin typeface="Arial" pitchFamily="34" charset="0"/>
                <a:ea typeface="Arial" pitchFamily="34" charset="-122"/>
                <a:cs typeface="Arial" pitchFamily="34" charset="-120"/>
              </a:rPr>
              <a:t>Is Trigger off</a:t>
            </a:r>
            <a:r>
              <a:rPr lang="en-US" sz="1500" dirty="0">
                <a:solidFill>
                  <a:srgbClr val="1D2330"/>
                </a:solidFill>
                <a:latin typeface="Arial" pitchFamily="34" charset="0"/>
                <a:ea typeface="Arial" pitchFamily="34" charset="-122"/>
                <a:cs typeface="Arial" pitchFamily="34" charset="-120"/>
              </a:rPr>
              <a:t>: objects push each other. </a:t>
            </a:r>
            <a:r>
              <a:rPr lang="en-US" sz="1500" b="1" dirty="0">
                <a:solidFill>
                  <a:srgbClr val="1D2330"/>
                </a:solidFill>
                <a:latin typeface="Arial" pitchFamily="34" charset="0"/>
                <a:ea typeface="Arial" pitchFamily="34" charset="-122"/>
                <a:cs typeface="Arial" pitchFamily="34" charset="-120"/>
              </a:rPr>
              <a:t>On</a:t>
            </a:r>
            <a:r>
              <a:rPr lang="en-US" sz="1500" dirty="0">
                <a:solidFill>
                  <a:srgbClr val="1D2330"/>
                </a:solidFill>
                <a:latin typeface="Arial" pitchFamily="34" charset="0"/>
                <a:ea typeface="Arial" pitchFamily="34" charset="-122"/>
                <a:cs typeface="Arial" pitchFamily="34" charset="-120"/>
              </a:rPr>
              <a:t>: they overlap and only report.</a:t>
            </a:r>
            <a:endParaRPr lang="en-US" sz="1500" dirty="0"/>
          </a:p>
        </p:txBody>
      </p:sp>
      <p:sp>
        <p:nvSpPr>
          <p:cNvPr id="10" name="Shape 8"/>
          <p:cNvSpPr/>
          <p:nvPr/>
        </p:nvSpPr>
        <p:spPr>
          <a:xfrm>
            <a:off x="815975" y="2836466"/>
            <a:ext cx="5276850" cy="825500"/>
          </a:xfrm>
          <a:prstGeom prst="roundRect">
            <a:avLst>
              <a:gd name="adj" fmla="val 13462"/>
            </a:avLst>
          </a:prstGeom>
          <a:solidFill>
            <a:srgbClr val="FDFDFE"/>
          </a:solidFill>
          <a:ln w="6350">
            <a:solidFill>
              <a:srgbClr val="DFE3EC"/>
            </a:solidFill>
            <a:prstDash val="solid"/>
          </a:ln>
        </p:spPr>
      </p:sp>
      <p:sp>
        <p:nvSpPr>
          <p:cNvPr id="11" name="Text 9"/>
          <p:cNvSpPr/>
          <p:nvPr/>
        </p:nvSpPr>
        <p:spPr>
          <a:xfrm>
            <a:off x="1022350" y="3071416"/>
            <a:ext cx="203250" cy="381000"/>
          </a:xfrm>
          <a:prstGeom prst="rect">
            <a:avLst/>
          </a:prstGeom>
          <a:noFill/>
          <a:ln/>
        </p:spPr>
        <p:txBody>
          <a:bodyPr wrap="square" lIns="0" tIns="0" rIns="0" bIns="0" rtlCol="0" anchor="t">
            <a:normAutofit/>
          </a:bodyPr>
          <a:lstStyle/>
          <a:p>
            <a:pPr algn="l" indent="0" marL="0">
              <a:lnSpc>
                <a:spcPts val="2800"/>
              </a:lnSpc>
              <a:buNone/>
            </a:pPr>
            <a:r>
              <a:rPr lang="en-US" sz="2000" b="1" dirty="0">
                <a:solidFill>
                  <a:srgbClr val="2A5FC4"/>
                </a:solidFill>
                <a:latin typeface="Courier New" pitchFamily="49" charset="0"/>
                <a:ea typeface="Courier New" pitchFamily="49" charset="-122"/>
                <a:cs typeface="Courier New" pitchFamily="49" charset="-120"/>
              </a:rPr>
              <a:t>3</a:t>
            </a:r>
            <a:endParaRPr lang="en-US" sz="2000" dirty="0"/>
          </a:p>
        </p:txBody>
      </p:sp>
      <p:sp>
        <p:nvSpPr>
          <p:cNvPr id="12" name="Text 10"/>
          <p:cNvSpPr/>
          <p:nvPr/>
        </p:nvSpPr>
        <p:spPr>
          <a:xfrm>
            <a:off x="1327200" y="3120628"/>
            <a:ext cx="4696028" cy="282575"/>
          </a:xfrm>
          <a:prstGeom prst="rect">
            <a:avLst/>
          </a:prstGeom>
          <a:noFill/>
          <a:ln/>
        </p:spPr>
        <p:txBody>
          <a:bodyPr wrap="square" lIns="0" tIns="0" rIns="0" bIns="0" rtlCol="0" anchor="t">
            <a:normAutofit/>
          </a:bodyPr>
          <a:lstStyle/>
          <a:p>
            <a:pPr algn="l" indent="0" marL="0">
              <a:lnSpc>
                <a:spcPts val="2025"/>
              </a:lnSpc>
              <a:buNone/>
            </a:pPr>
            <a:r>
              <a:rPr lang="en-US" sz="1500" b="1" dirty="0">
                <a:solidFill>
                  <a:srgbClr val="1D2330"/>
                </a:solidFill>
                <a:latin typeface="Arial" pitchFamily="34" charset="0"/>
                <a:ea typeface="Arial" pitchFamily="34" charset="-122"/>
                <a:cs typeface="Arial" pitchFamily="34" charset="-120"/>
              </a:rPr>
              <a:t>Freeze Rotation Z</a:t>
            </a:r>
            <a:r>
              <a:rPr lang="en-US" sz="1500" dirty="0">
                <a:solidFill>
                  <a:srgbClr val="1D2330"/>
                </a:solidFill>
                <a:latin typeface="Arial" pitchFamily="34" charset="0"/>
                <a:ea typeface="Arial" pitchFamily="34" charset="-122"/>
                <a:cs typeface="Arial" pitchFamily="34" charset="-120"/>
              </a:rPr>
              <a:t> keeps a platformer hero upright.</a:t>
            </a:r>
            <a:endParaRPr lang="en-US" sz="1500" dirty="0"/>
          </a:p>
        </p:txBody>
      </p:sp>
      <p:sp>
        <p:nvSpPr>
          <p:cNvPr id="13" name="Shape 11"/>
          <p:cNvSpPr/>
          <p:nvPr/>
        </p:nvSpPr>
        <p:spPr>
          <a:xfrm>
            <a:off x="6099175" y="2836466"/>
            <a:ext cx="5276850" cy="825500"/>
          </a:xfrm>
          <a:prstGeom prst="roundRect">
            <a:avLst>
              <a:gd name="adj" fmla="val 13462"/>
            </a:avLst>
          </a:prstGeom>
          <a:solidFill>
            <a:srgbClr val="FDFDFE"/>
          </a:solidFill>
          <a:ln w="6350">
            <a:solidFill>
              <a:srgbClr val="DFE3EC"/>
            </a:solidFill>
            <a:prstDash val="solid"/>
          </a:ln>
        </p:spPr>
      </p:sp>
      <p:sp>
        <p:nvSpPr>
          <p:cNvPr id="14" name="Text 12"/>
          <p:cNvSpPr/>
          <p:nvPr/>
        </p:nvSpPr>
        <p:spPr>
          <a:xfrm>
            <a:off x="6305550" y="3071416"/>
            <a:ext cx="203250" cy="381000"/>
          </a:xfrm>
          <a:prstGeom prst="rect">
            <a:avLst/>
          </a:prstGeom>
          <a:noFill/>
          <a:ln/>
        </p:spPr>
        <p:txBody>
          <a:bodyPr wrap="square" lIns="0" tIns="0" rIns="0" bIns="0" rtlCol="0" anchor="t">
            <a:normAutofit/>
          </a:bodyPr>
          <a:lstStyle/>
          <a:p>
            <a:pPr algn="l" indent="0" marL="0">
              <a:lnSpc>
                <a:spcPts val="2800"/>
              </a:lnSpc>
              <a:buNone/>
            </a:pPr>
            <a:r>
              <a:rPr lang="en-US" sz="2000" b="1" dirty="0">
                <a:solidFill>
                  <a:srgbClr val="2A5FC4"/>
                </a:solidFill>
                <a:latin typeface="Courier New" pitchFamily="49" charset="0"/>
                <a:ea typeface="Courier New" pitchFamily="49" charset="-122"/>
                <a:cs typeface="Courier New" pitchFamily="49" charset="-120"/>
              </a:rPr>
              <a:t>4</a:t>
            </a:r>
            <a:endParaRPr lang="en-US" sz="2000" dirty="0"/>
          </a:p>
        </p:txBody>
      </p:sp>
      <p:sp>
        <p:nvSpPr>
          <p:cNvPr id="15" name="Text 13"/>
          <p:cNvSpPr/>
          <p:nvPr/>
        </p:nvSpPr>
        <p:spPr>
          <a:xfrm>
            <a:off x="6610400" y="2992041"/>
            <a:ext cx="4696028" cy="539750"/>
          </a:xfrm>
          <a:prstGeom prst="rect">
            <a:avLst/>
          </a:prstGeom>
          <a:noFill/>
          <a:ln/>
        </p:spPr>
        <p:txBody>
          <a:bodyPr wrap="square" lIns="0" tIns="0" rIns="0" bIns="0" rtlCol="0" anchor="t">
            <a:normAutofit/>
          </a:bodyPr>
          <a:lstStyle/>
          <a:p>
            <a:pPr algn="l" indent="0" marL="0">
              <a:lnSpc>
                <a:spcPts val="2025"/>
              </a:lnSpc>
              <a:buNone/>
            </a:pPr>
            <a:r>
              <a:rPr lang="en-US" sz="1500" dirty="0">
                <a:solidFill>
                  <a:srgbClr val="1D2330"/>
                </a:solidFill>
                <a:latin typeface="Arial" pitchFamily="34" charset="0"/>
                <a:ea typeface="Arial" pitchFamily="34" charset="-122"/>
                <a:cs typeface="Arial" pitchFamily="34" charset="-120"/>
              </a:rPr>
              <a:t>A </a:t>
            </a:r>
            <a:r>
              <a:rPr lang="en-US" sz="1500" b="1" dirty="0">
                <a:solidFill>
                  <a:srgbClr val="1D2330"/>
                </a:solidFill>
                <a:latin typeface="Arial" pitchFamily="34" charset="0"/>
                <a:ea typeface="Arial" pitchFamily="34" charset="-122"/>
                <a:cs typeface="Arial" pitchFamily="34" charset="-120"/>
              </a:rPr>
              <a:t>coroutine</a:t>
            </a:r>
            <a:r>
              <a:rPr lang="en-US" sz="1500" dirty="0">
                <a:solidFill>
                  <a:srgbClr val="1D2330"/>
                </a:solidFill>
                <a:latin typeface="Arial" pitchFamily="34" charset="0"/>
                <a:ea typeface="Arial" pitchFamily="34" charset="-122"/>
                <a:cs typeface="Arial" pitchFamily="34" charset="-120"/>
              </a:rPr>
              <a:t> pauses at </a:t>
            </a:r>
            <a:r>
              <a:rPr lang="en-US" sz="1500" b="1" dirty="0">
                <a:solidFill>
                  <a:srgbClr val="1D2330"/>
                </a:solidFill>
                <a:latin typeface="Arial" pitchFamily="34" charset="0"/>
                <a:ea typeface="Arial" pitchFamily="34" charset="-122"/>
                <a:cs typeface="Arial" pitchFamily="34" charset="-120"/>
              </a:rPr>
              <a:t>yield</a:t>
            </a:r>
            <a:r>
              <a:rPr lang="en-US" sz="1500" dirty="0">
                <a:solidFill>
                  <a:srgbClr val="1D2330"/>
                </a:solidFill>
                <a:latin typeface="Arial" pitchFamily="34" charset="0"/>
                <a:ea typeface="Arial" pitchFamily="34" charset="-122"/>
                <a:cs typeface="Arial" pitchFamily="34" charset="-120"/>
              </a:rPr>
              <a:t> and picks up later: a few timed steps without a state machine.</a:t>
            </a:r>
            <a:endParaRPr lang="en-US" sz="1500" dirty="0"/>
          </a:p>
        </p:txBody>
      </p:sp>
      <p:sp>
        <p:nvSpPr>
          <p:cNvPr id="16" name="Shape 14"/>
          <p:cNvSpPr/>
          <p:nvPr/>
        </p:nvSpPr>
        <p:spPr>
          <a:xfrm>
            <a:off x="815975" y="3668316"/>
            <a:ext cx="5276850" cy="825500"/>
          </a:xfrm>
          <a:prstGeom prst="roundRect">
            <a:avLst>
              <a:gd name="adj" fmla="val 13462"/>
            </a:avLst>
          </a:prstGeom>
          <a:solidFill>
            <a:srgbClr val="FDFDFE"/>
          </a:solidFill>
          <a:ln w="6350">
            <a:solidFill>
              <a:srgbClr val="DFE3EC"/>
            </a:solidFill>
            <a:prstDash val="solid"/>
          </a:ln>
        </p:spPr>
      </p:sp>
      <p:sp>
        <p:nvSpPr>
          <p:cNvPr id="17" name="Text 15"/>
          <p:cNvSpPr/>
          <p:nvPr/>
        </p:nvSpPr>
        <p:spPr>
          <a:xfrm>
            <a:off x="1022350" y="3903266"/>
            <a:ext cx="203250" cy="381000"/>
          </a:xfrm>
          <a:prstGeom prst="rect">
            <a:avLst/>
          </a:prstGeom>
          <a:noFill/>
          <a:ln/>
        </p:spPr>
        <p:txBody>
          <a:bodyPr wrap="square" lIns="0" tIns="0" rIns="0" bIns="0" rtlCol="0" anchor="t">
            <a:normAutofit/>
          </a:bodyPr>
          <a:lstStyle/>
          <a:p>
            <a:pPr algn="l" indent="0" marL="0">
              <a:lnSpc>
                <a:spcPts val="2800"/>
              </a:lnSpc>
              <a:buNone/>
            </a:pPr>
            <a:r>
              <a:rPr lang="en-US" sz="2000" b="1" dirty="0">
                <a:solidFill>
                  <a:srgbClr val="6A4FD8"/>
                </a:solidFill>
                <a:latin typeface="Courier New" pitchFamily="49" charset="0"/>
                <a:ea typeface="Courier New" pitchFamily="49" charset="-122"/>
                <a:cs typeface="Courier New" pitchFamily="49" charset="-120"/>
              </a:rPr>
              <a:t>5</a:t>
            </a:r>
            <a:endParaRPr lang="en-US" sz="2000" dirty="0"/>
          </a:p>
        </p:txBody>
      </p:sp>
      <p:sp>
        <p:nvSpPr>
          <p:cNvPr id="18" name="Text 16"/>
          <p:cNvSpPr/>
          <p:nvPr/>
        </p:nvSpPr>
        <p:spPr>
          <a:xfrm>
            <a:off x="1327200" y="3823891"/>
            <a:ext cx="4696028" cy="539750"/>
          </a:xfrm>
          <a:prstGeom prst="rect">
            <a:avLst/>
          </a:prstGeom>
          <a:noFill/>
          <a:ln/>
        </p:spPr>
        <p:txBody>
          <a:bodyPr wrap="square" lIns="0" tIns="0" rIns="0" bIns="0" rtlCol="0" anchor="t">
            <a:normAutofit/>
          </a:bodyPr>
          <a:lstStyle/>
          <a:p>
            <a:pPr algn="l" indent="0" marL="0">
              <a:lnSpc>
                <a:spcPts val="2025"/>
              </a:lnSpc>
              <a:buNone/>
            </a:pPr>
            <a:r>
              <a:rPr lang="en-US" sz="1500" dirty="0">
                <a:solidFill>
                  <a:srgbClr val="1D2330"/>
                </a:solidFill>
                <a:latin typeface="Arial" pitchFamily="34" charset="0"/>
                <a:ea typeface="Arial" pitchFamily="34" charset="-122"/>
                <a:cs typeface="Arial" pitchFamily="34" charset="-120"/>
              </a:rPr>
              <a:t>A </a:t>
            </a:r>
            <a:r>
              <a:rPr lang="en-US" sz="1500" b="1" dirty="0">
                <a:solidFill>
                  <a:srgbClr val="1D2330"/>
                </a:solidFill>
                <a:latin typeface="Arial" pitchFamily="34" charset="0"/>
                <a:ea typeface="Arial" pitchFamily="34" charset="-122"/>
                <a:cs typeface="Arial" pitchFamily="34" charset="-120"/>
              </a:rPr>
              <a:t>ScriptableObject</a:t>
            </a:r>
            <a:r>
              <a:rPr lang="en-US" sz="1500" dirty="0">
                <a:solidFill>
                  <a:srgbClr val="1D2330"/>
                </a:solidFill>
                <a:latin typeface="Arial" pitchFamily="34" charset="0"/>
                <a:ea typeface="Arial" pitchFamily="34" charset="-122"/>
                <a:cs typeface="Arial" pitchFamily="34" charset="-120"/>
              </a:rPr>
              <a:t> holds data as an asset; a MonoBehaviour holds behavior.</a:t>
            </a:r>
            <a:endParaRPr lang="en-US" sz="1500" dirty="0"/>
          </a:p>
        </p:txBody>
      </p:sp>
      <p:sp>
        <p:nvSpPr>
          <p:cNvPr id="19" name="Shape 17"/>
          <p:cNvSpPr/>
          <p:nvPr/>
        </p:nvSpPr>
        <p:spPr>
          <a:xfrm>
            <a:off x="6099175" y="3668316"/>
            <a:ext cx="5276850" cy="825500"/>
          </a:xfrm>
          <a:prstGeom prst="roundRect">
            <a:avLst>
              <a:gd name="adj" fmla="val 13462"/>
            </a:avLst>
          </a:prstGeom>
          <a:solidFill>
            <a:srgbClr val="FDFDFE"/>
          </a:solidFill>
          <a:ln w="6350">
            <a:solidFill>
              <a:srgbClr val="DFE3EC"/>
            </a:solidFill>
            <a:prstDash val="solid"/>
          </a:ln>
        </p:spPr>
      </p:sp>
      <p:sp>
        <p:nvSpPr>
          <p:cNvPr id="20" name="Text 18"/>
          <p:cNvSpPr/>
          <p:nvPr/>
        </p:nvSpPr>
        <p:spPr>
          <a:xfrm>
            <a:off x="6305550" y="3903266"/>
            <a:ext cx="203250" cy="381000"/>
          </a:xfrm>
          <a:prstGeom prst="rect">
            <a:avLst/>
          </a:prstGeom>
          <a:noFill/>
          <a:ln/>
        </p:spPr>
        <p:txBody>
          <a:bodyPr wrap="square" lIns="0" tIns="0" rIns="0" bIns="0" rtlCol="0" anchor="t">
            <a:normAutofit/>
          </a:bodyPr>
          <a:lstStyle/>
          <a:p>
            <a:pPr algn="l" indent="0" marL="0">
              <a:lnSpc>
                <a:spcPts val="2800"/>
              </a:lnSpc>
              <a:buNone/>
            </a:pPr>
            <a:r>
              <a:rPr lang="en-US" sz="2000" b="1" dirty="0">
                <a:solidFill>
                  <a:srgbClr val="6A4FD8"/>
                </a:solidFill>
                <a:latin typeface="Courier New" pitchFamily="49" charset="0"/>
                <a:ea typeface="Courier New" pitchFamily="49" charset="-122"/>
                <a:cs typeface="Courier New" pitchFamily="49" charset="-120"/>
              </a:rPr>
              <a:t>6</a:t>
            </a:r>
            <a:endParaRPr lang="en-US" sz="2000" dirty="0"/>
          </a:p>
        </p:txBody>
      </p:sp>
      <p:sp>
        <p:nvSpPr>
          <p:cNvPr id="21" name="Text 19"/>
          <p:cNvSpPr/>
          <p:nvPr/>
        </p:nvSpPr>
        <p:spPr>
          <a:xfrm>
            <a:off x="6610400" y="3823891"/>
            <a:ext cx="4696028" cy="539750"/>
          </a:xfrm>
          <a:prstGeom prst="rect">
            <a:avLst/>
          </a:prstGeom>
          <a:noFill/>
          <a:ln/>
        </p:spPr>
        <p:txBody>
          <a:bodyPr wrap="square" lIns="0" tIns="0" rIns="0" bIns="0" rtlCol="0" anchor="t">
            <a:normAutofit/>
          </a:bodyPr>
          <a:lstStyle/>
          <a:p>
            <a:pPr algn="l" indent="0" marL="0">
              <a:lnSpc>
                <a:spcPts val="2025"/>
              </a:lnSpc>
              <a:buNone/>
            </a:pPr>
            <a:r>
              <a:rPr lang="en-US" sz="1500" dirty="0">
                <a:solidFill>
                  <a:srgbClr val="1D2330"/>
                </a:solidFill>
                <a:latin typeface="Arial" pitchFamily="34" charset="0"/>
                <a:ea typeface="Arial" pitchFamily="34" charset="-122"/>
                <a:cs typeface="Arial" pitchFamily="34" charset="-120"/>
              </a:rPr>
              <a:t>Edits to an </a:t>
            </a:r>
            <a:r>
              <a:rPr lang="en-US" sz="1500" b="1" dirty="0">
                <a:solidFill>
                  <a:srgbClr val="1D2330"/>
                </a:solidFill>
                <a:latin typeface="Arial" pitchFamily="34" charset="0"/>
                <a:ea typeface="Arial" pitchFamily="34" charset="-122"/>
                <a:cs typeface="Arial" pitchFamily="34" charset="-120"/>
              </a:rPr>
              <a:t>asset</a:t>
            </a:r>
            <a:r>
              <a:rPr lang="en-US" sz="1500" dirty="0">
                <a:solidFill>
                  <a:srgbClr val="1D2330"/>
                </a:solidFill>
                <a:latin typeface="Arial" pitchFamily="34" charset="0"/>
                <a:ea typeface="Arial" pitchFamily="34" charset="-122"/>
                <a:cs typeface="Arial" pitchFamily="34" charset="-120"/>
              </a:rPr>
              <a:t> in Play mode stay, unlike changes to the scene.</a:t>
            </a:r>
            <a:endParaRPr lang="en-US" sz="1500" dirty="0"/>
          </a:p>
        </p:txBody>
      </p:sp>
      <p:sp>
        <p:nvSpPr>
          <p:cNvPr id="22" name="Text 20"/>
          <p:cNvSpPr/>
          <p:nvPr/>
        </p:nvSpPr>
        <p:spPr>
          <a:xfrm>
            <a:off x="812800" y="623828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B6475"/>
                </a:solidFill>
                <a:latin typeface="Arial" pitchFamily="34" charset="0"/>
                <a:ea typeface="Arial" pitchFamily="34" charset="-122"/>
                <a:cs typeface="Arial" pitchFamily="34" charset="-120"/>
              </a:rPr>
              <a:t>Module 5 · Summary · 2</a:t>
            </a:r>
            <a:endParaRPr lang="en-US" sz="12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7F8FA"/>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2A5FC4"/>
                </a:solidFill>
                <a:latin typeface="Arial" pitchFamily="34" charset="0"/>
                <a:ea typeface="Arial" pitchFamily="34" charset="-122"/>
                <a:cs typeface="Arial" pitchFamily="34" charset="-120"/>
              </a:rPr>
              <a:t>5.1 · SUPPORT FOR PLATFORMERS</a:t>
            </a:r>
            <a:endParaRPr lang="en-US" sz="1200" dirty="0"/>
          </a:p>
        </p:txBody>
      </p:sp>
      <p:sp>
        <p:nvSpPr>
          <p:cNvPr id="3" name="Text 1"/>
          <p:cNvSpPr/>
          <p:nvPr>
            <p:ph type="title"/>
          </p:nvPr>
        </p:nvSpPr>
        <p:spPr>
          <a:xfrm>
            <a:off x="812800" y="1254720"/>
            <a:ext cx="10883392" cy="492720"/>
          </a:xfrm>
          <a:prstGeom prst="rect">
            <a:avLst/>
          </a:prstGeom>
          <a:noFill/>
          <a:ln/>
        </p:spPr>
        <p:txBody>
          <a:bodyPr wrap="square" lIns="0" tIns="0" rIns="0" bIns="0" rtlCol="0" anchor="t">
            <a:normAutofit/>
          </a:bodyPr>
          <a:lstStyle/>
          <a:p>
            <a:pPr algn="l" indent="0" marL="0">
              <a:lnSpc>
                <a:spcPts val="3680"/>
              </a:lnSpc>
              <a:buNone/>
            </a:pPr>
            <a:r>
              <a:rPr lang="en-US" sz="3200" b="1" i="0" spc="-50" kern="0" dirty="0">
                <a:solidFill>
                  <a:srgbClr val="1D2330"/>
                </a:solidFill>
                <a:latin typeface="Arial" pitchFamily="34" charset="0"/>
                <a:ea typeface="Arial" pitchFamily="34" charset="-122"/>
                <a:cs typeface="Arial" pitchFamily="34" charset="-120"/>
              </a:rPr>
              <a:t>Two settings decide how things collide</a:t>
            </a:r>
            <a:endParaRPr lang="en-US" sz="3200" dirty="0"/>
          </a:p>
        </p:txBody>
      </p:sp>
      <p:sp>
        <p:nvSpPr>
          <p:cNvPr id="4" name="Shape 2"/>
          <p:cNvSpPr/>
          <p:nvPr/>
        </p:nvSpPr>
        <p:spPr>
          <a:xfrm>
            <a:off x="815975" y="1953816"/>
            <a:ext cx="10560050" cy="1968054"/>
          </a:xfrm>
          <a:prstGeom prst="roundRect">
            <a:avLst>
              <a:gd name="adj" fmla="val 6292"/>
            </a:avLst>
          </a:prstGeom>
          <a:solidFill>
            <a:srgbClr val="FDFDFE"/>
          </a:solidFill>
          <a:ln w="6350">
            <a:solidFill>
              <a:srgbClr val="DFE3EC"/>
            </a:solidFill>
            <a:prstDash val="solid"/>
          </a:ln>
        </p:spPr>
      </p:sp>
      <p:graphicFrame>
        <p:nvGraphicFramePr>
          <p:cNvPr id="5" name="Table 0"/>
          <p:cNvGraphicFramePr>
            <a:graphicFrameLocks noGrp="1"/>
          </p:cNvGraphicFramePr>
          <p:nvPr>
            <p:extLst>
              <p:ext uri="{D42A27DB-BD31-4B8C-83A1-F6EECF244321}">
                <p14:modId xmlns:p14="http://schemas.microsoft.com/office/powerpoint/2010/main" val="1579011935"/>
              </p:ext>
            </p:extLst>
          </p:nvPr>
        </p:nvGraphicFramePr>
        <p:xfrm>
          <a:off x="984250" y="2045891"/>
          <a:ext cx="10236200" cy="1796604"/>
        </p:xfrm>
        <a:graphic>
          <a:graphicData uri="http://schemas.openxmlformats.org/drawingml/2006/table">
            <a:tbl>
              <a:tblPr/>
              <a:tblGrid>
                <a:gridCol w="2866136"/>
                <a:gridCol w="3480308"/>
                <a:gridCol w="3889756"/>
              </a:tblGrid>
              <a:tr h="359321">
                <a:tc>
                  <a:txBody>
                    <a:bodyPr/>
                    <a:lstStyle/>
                    <a:p>
                      <a:pPr indent="0" marL="0">
                        <a:lnSpc>
                          <a:spcPts val="1820"/>
                        </a:lnSpc>
                        <a:buNone/>
                      </a:pPr>
                      <a:r>
                        <a:rPr lang="en-US" sz="1300" b="1" dirty="0">
                          <a:solidFill>
                            <a:srgbClr val="1D2330"/>
                          </a:solidFill>
                          <a:latin typeface="Arial" pitchFamily="34" charset="0"/>
                          <a:ea typeface="Arial" pitchFamily="34" charset="-122"/>
                          <a:cs typeface="Arial" pitchFamily="34" charset="-120"/>
                        </a:rPr>
                        <a:t>Object</a:t>
                      </a:r>
                      <a:endParaRPr lang="en-US" sz="1300" dirty="0">
                        <a:latin typeface="Arial" charset="0"/>
                        <a:ea typeface="Arial" charset="0"/>
                        <a:cs typeface="Arial" charset="0"/>
                      </a:endParaRPr>
                    </a:p>
                  </a:txBody>
                  <a:tcPr marL="57785" marR="57785" marT="57785" marB="57785" anchor="t">
                    <a:lnL w="12700" cap="flat" cmpd="sng" algn="ctr">
                      <a:solidFill>
                        <a:srgbClr val="CACACA"/>
                      </a:solidFill>
                      <a:prstDash val="solid"/>
                      <a:round/>
                      <a:headEnd type="none" w="med" len="med"/>
                      <a:tailEnd type="none" w="med" len="med"/>
                    </a:lnL>
                    <a:lnR w="12700" cap="flat" cmpd="sng" algn="ctr">
                      <a:solidFill>
                        <a:srgbClr val="BBBBBB"/>
                      </a:solidFill>
                      <a:prstDash val="solid"/>
                      <a:round/>
                      <a:headEnd type="none" w="med" len="med"/>
                      <a:tailEnd type="none" w="med" len="med"/>
                    </a:lnR>
                    <a:lnT w="12700" cap="flat" cmpd="sng" algn="ctr">
                      <a:solidFill>
                        <a:srgbClr val="CACACA"/>
                      </a:solidFill>
                      <a:prstDash val="solid"/>
                      <a:round/>
                      <a:headEnd type="none" w="med" len="med"/>
                      <a:tailEnd type="none" w="med" len="med"/>
                    </a:lnT>
                    <a:lnB w="12700" cap="flat" cmpd="sng" algn="ctr">
                      <a:solidFill>
                        <a:srgbClr val="BBBBBB"/>
                      </a:solidFill>
                      <a:prstDash val="solid"/>
                      <a:round/>
                      <a:headEnd type="none" w="med" len="med"/>
                      <a:tailEnd type="none" w="med" len="med"/>
                    </a:lnB>
                    <a:solidFill>
                      <a:srgbClr val="EAEAEB"/>
                    </a:solidFill>
                  </a:tcPr>
                </a:tc>
                <a:tc>
                  <a:txBody>
                    <a:bodyPr/>
                    <a:lstStyle/>
                    <a:p>
                      <a:pPr indent="0" marL="0">
                        <a:lnSpc>
                          <a:spcPts val="1820"/>
                        </a:lnSpc>
                        <a:buNone/>
                      </a:pPr>
                      <a:r>
                        <a:rPr lang="en-US" sz="1300" b="1" dirty="0">
                          <a:solidFill>
                            <a:srgbClr val="1D2330"/>
                          </a:solidFill>
                          <a:latin typeface="Arial" pitchFamily="34" charset="0"/>
                          <a:ea typeface="Arial" pitchFamily="34" charset="-122"/>
                          <a:cs typeface="Arial" pitchFamily="34" charset="-120"/>
                        </a:rPr>
                        <a:t>Collider2D</a:t>
                      </a:r>
                      <a:endParaRPr lang="en-US" sz="1300" dirty="0">
                        <a:latin typeface="Arial" charset="0"/>
                        <a:ea typeface="Arial" charset="0"/>
                        <a:cs typeface="Arial" charset="0"/>
                      </a:endParaRPr>
                    </a:p>
                  </a:txBody>
                  <a:tcPr marL="57785" marR="57785" marT="57785" marB="57785" anchor="t">
                    <a:lnL w="12700" cap="flat" cmpd="sng" algn="ctr">
                      <a:solidFill>
                        <a:srgbClr val="BBBBBB"/>
                      </a:solidFill>
                      <a:prstDash val="solid"/>
                      <a:round/>
                      <a:headEnd type="none" w="med" len="med"/>
                      <a:tailEnd type="none" w="med" len="med"/>
                    </a:lnL>
                    <a:lnR w="12700" cap="flat" cmpd="sng" algn="ctr">
                      <a:solidFill>
                        <a:srgbClr val="BBBBBB"/>
                      </a:solidFill>
                      <a:prstDash val="solid"/>
                      <a:round/>
                      <a:headEnd type="none" w="med" len="med"/>
                      <a:tailEnd type="none" w="med" len="med"/>
                    </a:lnR>
                    <a:lnT w="12700" cap="flat" cmpd="sng" algn="ctr">
                      <a:solidFill>
                        <a:srgbClr val="CACACA"/>
                      </a:solidFill>
                      <a:prstDash val="solid"/>
                      <a:round/>
                      <a:headEnd type="none" w="med" len="med"/>
                      <a:tailEnd type="none" w="med" len="med"/>
                    </a:lnT>
                    <a:lnB w="12700" cap="flat" cmpd="sng" algn="ctr">
                      <a:solidFill>
                        <a:srgbClr val="BBBBBB"/>
                      </a:solidFill>
                      <a:prstDash val="solid"/>
                      <a:round/>
                      <a:headEnd type="none" w="med" len="med"/>
                      <a:tailEnd type="none" w="med" len="med"/>
                    </a:lnB>
                    <a:solidFill>
                      <a:srgbClr val="EAEAEB"/>
                    </a:solidFill>
                  </a:tcPr>
                </a:tc>
                <a:tc>
                  <a:txBody>
                    <a:bodyPr/>
                    <a:lstStyle/>
                    <a:p>
                      <a:pPr indent="0" marL="0">
                        <a:lnSpc>
                          <a:spcPts val="1820"/>
                        </a:lnSpc>
                        <a:buNone/>
                      </a:pPr>
                      <a:r>
                        <a:rPr lang="en-US" sz="1300" b="1" dirty="0">
                          <a:solidFill>
                            <a:srgbClr val="1D2330"/>
                          </a:solidFill>
                          <a:latin typeface="Arial" pitchFamily="34" charset="0"/>
                          <a:ea typeface="Arial" pitchFamily="34" charset="-122"/>
                          <a:cs typeface="Arial" pitchFamily="34" charset="-120"/>
                        </a:rPr>
                        <a:t>Rigidbody2D</a:t>
                      </a:r>
                      <a:endParaRPr lang="en-US" sz="1300" dirty="0">
                        <a:latin typeface="Arial" charset="0"/>
                        <a:ea typeface="Arial" charset="0"/>
                        <a:cs typeface="Arial" charset="0"/>
                      </a:endParaRPr>
                    </a:p>
                  </a:txBody>
                  <a:tcPr marL="57785" marR="57785" marT="57785" marB="57785" anchor="t">
                    <a:lnL w="12700" cap="flat" cmpd="sng" algn="ctr">
                      <a:solidFill>
                        <a:srgbClr val="BBBBBB"/>
                      </a:solidFill>
                      <a:prstDash val="solid"/>
                      <a:round/>
                      <a:headEnd type="none" w="med" len="med"/>
                      <a:tailEnd type="none" w="med" len="med"/>
                    </a:lnL>
                    <a:lnR w="12700" cap="flat" cmpd="sng" algn="ctr">
                      <a:solidFill>
                        <a:srgbClr val="BBBBBB"/>
                      </a:solidFill>
                      <a:prstDash val="solid"/>
                      <a:round/>
                      <a:headEnd type="none" w="med" len="med"/>
                      <a:tailEnd type="none" w="med" len="med"/>
                    </a:lnR>
                    <a:lnT w="12700" cap="flat" cmpd="sng" algn="ctr">
                      <a:solidFill>
                        <a:srgbClr val="CACACA"/>
                      </a:solidFill>
                      <a:prstDash val="solid"/>
                      <a:round/>
                      <a:headEnd type="none" w="med" len="med"/>
                      <a:tailEnd type="none" w="med" len="med"/>
                    </a:lnT>
                    <a:lnB w="12700" cap="flat" cmpd="sng" algn="ctr">
                      <a:solidFill>
                        <a:srgbClr val="BBBBBB"/>
                      </a:solidFill>
                      <a:prstDash val="solid"/>
                      <a:round/>
                      <a:headEnd type="none" w="med" len="med"/>
                      <a:tailEnd type="none" w="med" len="med"/>
                    </a:lnB>
                    <a:solidFill>
                      <a:srgbClr val="EAEAEB"/>
                    </a:solidFill>
                  </a:tcPr>
                </a:tc>
              </a:tr>
              <a:tr h="359321">
                <a:tc>
                  <a:txBody>
                    <a:bodyPr/>
                    <a:lstStyle/>
                    <a:p>
                      <a:pPr indent="0" marL="0">
                        <a:lnSpc>
                          <a:spcPts val="1820"/>
                        </a:lnSpc>
                        <a:buNone/>
                      </a:pPr>
                      <a:r>
                        <a:rPr lang="en-US" sz="1300" dirty="0">
                          <a:solidFill>
                            <a:srgbClr val="1D2330"/>
                          </a:solidFill>
                          <a:latin typeface="Arial" pitchFamily="34" charset="0"/>
                          <a:ea typeface="Arial" pitchFamily="34" charset="-122"/>
                          <a:cs typeface="Arial" pitchFamily="34" charset="-120"/>
                        </a:rPr>
                        <a:t>Hero</a:t>
                      </a:r>
                      <a:endParaRPr lang="en-US" sz="1300" dirty="0">
                        <a:latin typeface="Arial" charset="0"/>
                        <a:ea typeface="Arial" charset="0"/>
                        <a:cs typeface="Arial" charset="0"/>
                      </a:endParaRPr>
                    </a:p>
                  </a:txBody>
                  <a:tcPr marL="57785" marR="57785" marT="57785" marB="57785" anchor="t">
                    <a:lnL w="12700" cap="flat" cmpd="sng" algn="ctr">
                      <a:solidFill>
                        <a:srgbClr val="CACACA"/>
                      </a:solidFill>
                      <a:prstDash val="solid"/>
                      <a:round/>
                      <a:headEnd type="none" w="med" len="med"/>
                      <a:tailEnd type="none" w="med" len="med"/>
                    </a:lnL>
                    <a:lnR w="12700" cap="flat" cmpd="sng" algn="ctr">
                      <a:solidFill>
                        <a:srgbClr val="CACACA"/>
                      </a:solidFill>
                      <a:prstDash val="solid"/>
                      <a:round/>
                      <a:headEnd type="none" w="med" len="med"/>
                      <a:tailEnd type="none" w="med" len="med"/>
                    </a:lnR>
                    <a:lnT w="12700" cap="flat" cmpd="sng" algn="ctr">
                      <a:solidFill>
                        <a:srgbClr val="BBBBBB"/>
                      </a:solidFill>
                      <a:prstDash val="solid"/>
                      <a:round/>
                      <a:headEnd type="none" w="med" len="med"/>
                      <a:tailEnd type="none" w="med" len="med"/>
                    </a:lnT>
                    <a:lnB w="12700" cap="flat" cmpd="sng" algn="ctr">
                      <a:solidFill>
                        <a:srgbClr val="CACACA"/>
                      </a:solidFill>
                      <a:prstDash val="solid"/>
                      <a:round/>
                      <a:headEnd type="none" w="med" len="med"/>
                      <a:tailEnd type="none" w="med" len="med"/>
                    </a:lnB>
                  </a:tcPr>
                </a:tc>
                <a:tc>
                  <a:txBody>
                    <a:bodyPr/>
                    <a:lstStyle/>
                    <a:p>
                      <a:pPr indent="0" marL="0">
                        <a:lnSpc>
                          <a:spcPts val="1820"/>
                        </a:lnSpc>
                        <a:buNone/>
                      </a:pPr>
                      <a:r>
                        <a:rPr lang="en-US" sz="1300" dirty="0">
                          <a:solidFill>
                            <a:srgbClr val="1D2330"/>
                          </a:solidFill>
                          <a:latin typeface="Arial" pitchFamily="34" charset="0"/>
                          <a:ea typeface="Arial" pitchFamily="34" charset="-122"/>
                          <a:cs typeface="Arial" pitchFamily="34" charset="-120"/>
                        </a:rPr>
                        <a:t>Is Trigger off</a:t>
                      </a:r>
                      <a:endParaRPr lang="en-US" sz="1300" dirty="0">
                        <a:latin typeface="Arial" charset="0"/>
                        <a:ea typeface="Arial" charset="0"/>
                        <a:cs typeface="Arial" charset="0"/>
                      </a:endParaRPr>
                    </a:p>
                  </a:txBody>
                  <a:tcPr marL="57785" marR="57785" marT="57785" marB="57785" anchor="t">
                    <a:lnL w="12700" cap="flat" cmpd="sng" algn="ctr">
                      <a:solidFill>
                        <a:srgbClr val="CACACA"/>
                      </a:solidFill>
                      <a:prstDash val="solid"/>
                      <a:round/>
                      <a:headEnd type="none" w="med" len="med"/>
                      <a:tailEnd type="none" w="med" len="med"/>
                    </a:lnL>
                    <a:lnR w="12700" cap="flat" cmpd="sng" algn="ctr">
                      <a:solidFill>
                        <a:srgbClr val="CACACA"/>
                      </a:solidFill>
                      <a:prstDash val="solid"/>
                      <a:round/>
                      <a:headEnd type="none" w="med" len="med"/>
                      <a:tailEnd type="none" w="med" len="med"/>
                    </a:lnR>
                    <a:lnT w="12700" cap="flat" cmpd="sng" algn="ctr">
                      <a:solidFill>
                        <a:srgbClr val="BBBBBB"/>
                      </a:solidFill>
                      <a:prstDash val="solid"/>
                      <a:round/>
                      <a:headEnd type="none" w="med" len="med"/>
                      <a:tailEnd type="none" w="med" len="med"/>
                    </a:lnT>
                    <a:lnB w="12700" cap="flat" cmpd="sng" algn="ctr">
                      <a:solidFill>
                        <a:srgbClr val="CACACA"/>
                      </a:solidFill>
                      <a:prstDash val="solid"/>
                      <a:round/>
                      <a:headEnd type="none" w="med" len="med"/>
                      <a:tailEnd type="none" w="med" len="med"/>
                    </a:lnB>
                  </a:tcPr>
                </a:tc>
                <a:tc>
                  <a:txBody>
                    <a:bodyPr/>
                    <a:lstStyle/>
                    <a:p>
                      <a:pPr indent="0" marL="0">
                        <a:lnSpc>
                          <a:spcPts val="1820"/>
                        </a:lnSpc>
                        <a:buNone/>
                      </a:pPr>
                      <a:r>
                        <a:rPr lang="en-US" sz="1300" dirty="0">
                          <a:solidFill>
                            <a:srgbClr val="1D2330"/>
                          </a:solidFill>
                          <a:latin typeface="Arial" pitchFamily="34" charset="0"/>
                          <a:ea typeface="Arial" pitchFamily="34" charset="-122"/>
                          <a:cs typeface="Arial" pitchFamily="34" charset="-120"/>
                        </a:rPr>
                        <a:t>Dynamic (gravity), Freeze Rotation Z</a:t>
                      </a:r>
                      <a:endParaRPr lang="en-US" sz="1300" dirty="0">
                        <a:latin typeface="Arial" charset="0"/>
                        <a:ea typeface="Arial" charset="0"/>
                        <a:cs typeface="Arial" charset="0"/>
                      </a:endParaRPr>
                    </a:p>
                  </a:txBody>
                  <a:tcPr marL="57785" marR="57785" marT="57785" marB="57785" anchor="t">
                    <a:lnL w="12700" cap="flat" cmpd="sng" algn="ctr">
                      <a:solidFill>
                        <a:srgbClr val="CACACA"/>
                      </a:solidFill>
                      <a:prstDash val="solid"/>
                      <a:round/>
                      <a:headEnd type="none" w="med" len="med"/>
                      <a:tailEnd type="none" w="med" len="med"/>
                    </a:lnL>
                    <a:lnR w="12700" cap="flat" cmpd="sng" algn="ctr">
                      <a:solidFill>
                        <a:srgbClr val="CACACA"/>
                      </a:solidFill>
                      <a:prstDash val="solid"/>
                      <a:round/>
                      <a:headEnd type="none" w="med" len="med"/>
                      <a:tailEnd type="none" w="med" len="med"/>
                    </a:lnR>
                    <a:lnT w="12700" cap="flat" cmpd="sng" algn="ctr">
                      <a:solidFill>
                        <a:srgbClr val="BBBBBB"/>
                      </a:solidFill>
                      <a:prstDash val="solid"/>
                      <a:round/>
                      <a:headEnd type="none" w="med" len="med"/>
                      <a:tailEnd type="none" w="med" len="med"/>
                    </a:lnT>
                    <a:lnB w="12700" cap="flat" cmpd="sng" algn="ctr">
                      <a:solidFill>
                        <a:srgbClr val="CACACA"/>
                      </a:solidFill>
                      <a:prstDash val="solid"/>
                      <a:round/>
                      <a:headEnd type="none" w="med" len="med"/>
                      <a:tailEnd type="none" w="med" len="med"/>
                    </a:lnB>
                  </a:tcPr>
                </a:tc>
              </a:tr>
              <a:tr h="359321">
                <a:tc>
                  <a:txBody>
                    <a:bodyPr/>
                    <a:lstStyle/>
                    <a:p>
                      <a:pPr indent="0" marL="0">
                        <a:lnSpc>
                          <a:spcPts val="1820"/>
                        </a:lnSpc>
                        <a:buNone/>
                      </a:pPr>
                      <a:r>
                        <a:rPr lang="en-US" sz="1300" dirty="0">
                          <a:solidFill>
                            <a:srgbClr val="1D2330"/>
                          </a:solidFill>
                          <a:latin typeface="Arial" pitchFamily="34" charset="0"/>
                          <a:ea typeface="Arial" pitchFamily="34" charset="-122"/>
                          <a:cs typeface="Arial" pitchFamily="34" charset="-120"/>
                        </a:rPr>
                        <a:t>Platforms (brown, black, orange)</a:t>
                      </a:r>
                      <a:endParaRPr lang="en-US" sz="1300" dirty="0">
                        <a:latin typeface="Arial" charset="0"/>
                        <a:ea typeface="Arial" charset="0"/>
                        <a:cs typeface="Arial" charset="0"/>
                      </a:endParaRPr>
                    </a:p>
                  </a:txBody>
                  <a:tcPr marL="57785" marR="57785" marT="57785" marB="57785" anchor="t">
                    <a:lnL w="12700" cap="flat" cmpd="sng" algn="ctr">
                      <a:solidFill>
                        <a:srgbClr val="CACACA"/>
                      </a:solidFill>
                      <a:prstDash val="solid"/>
                      <a:round/>
                      <a:headEnd type="none" w="med" len="med"/>
                      <a:tailEnd type="none" w="med" len="med"/>
                    </a:lnL>
                    <a:lnR w="12700" cap="flat" cmpd="sng" algn="ctr">
                      <a:solidFill>
                        <a:srgbClr val="CACACA"/>
                      </a:solidFill>
                      <a:prstDash val="solid"/>
                      <a:round/>
                      <a:headEnd type="none" w="med" len="med"/>
                      <a:tailEnd type="none" w="med" len="med"/>
                    </a:lnR>
                    <a:lnT w="12700" cap="flat" cmpd="sng" algn="ctr">
                      <a:solidFill>
                        <a:srgbClr val="CACACA"/>
                      </a:solidFill>
                      <a:prstDash val="solid"/>
                      <a:round/>
                      <a:headEnd type="none" w="med" len="med"/>
                      <a:tailEnd type="none" w="med" len="med"/>
                    </a:lnT>
                    <a:lnB w="12700" cap="flat" cmpd="sng" algn="ctr">
                      <a:solidFill>
                        <a:srgbClr val="CACACA"/>
                      </a:solidFill>
                      <a:prstDash val="solid"/>
                      <a:round/>
                      <a:headEnd type="none" w="med" len="med"/>
                      <a:tailEnd type="none" w="med" len="med"/>
                    </a:lnB>
                  </a:tcPr>
                </a:tc>
                <a:tc>
                  <a:txBody>
                    <a:bodyPr/>
                    <a:lstStyle/>
                    <a:p>
                      <a:pPr indent="0" marL="0">
                        <a:lnSpc>
                          <a:spcPts val="1820"/>
                        </a:lnSpc>
                        <a:buNone/>
                      </a:pPr>
                      <a:r>
                        <a:rPr lang="en-US" sz="1300" dirty="0">
                          <a:solidFill>
                            <a:srgbClr val="1D2330"/>
                          </a:solidFill>
                          <a:latin typeface="Arial" pitchFamily="34" charset="0"/>
                          <a:ea typeface="Arial" pitchFamily="34" charset="-122"/>
                          <a:cs typeface="Arial" pitchFamily="34" charset="-120"/>
                        </a:rPr>
                        <a:t>Is Trigger off</a:t>
                      </a:r>
                      <a:endParaRPr lang="en-US" sz="1300" dirty="0">
                        <a:latin typeface="Arial" charset="0"/>
                        <a:ea typeface="Arial" charset="0"/>
                        <a:cs typeface="Arial" charset="0"/>
                      </a:endParaRPr>
                    </a:p>
                  </a:txBody>
                  <a:tcPr marL="57785" marR="57785" marT="57785" marB="57785" anchor="t">
                    <a:lnL w="12700" cap="flat" cmpd="sng" algn="ctr">
                      <a:solidFill>
                        <a:srgbClr val="CACACA"/>
                      </a:solidFill>
                      <a:prstDash val="solid"/>
                      <a:round/>
                      <a:headEnd type="none" w="med" len="med"/>
                      <a:tailEnd type="none" w="med" len="med"/>
                    </a:lnL>
                    <a:lnR w="12700" cap="flat" cmpd="sng" algn="ctr">
                      <a:solidFill>
                        <a:srgbClr val="CACACA"/>
                      </a:solidFill>
                      <a:prstDash val="solid"/>
                      <a:round/>
                      <a:headEnd type="none" w="med" len="med"/>
                      <a:tailEnd type="none" w="med" len="med"/>
                    </a:lnR>
                    <a:lnT w="12700" cap="flat" cmpd="sng" algn="ctr">
                      <a:solidFill>
                        <a:srgbClr val="CACACA"/>
                      </a:solidFill>
                      <a:prstDash val="solid"/>
                      <a:round/>
                      <a:headEnd type="none" w="med" len="med"/>
                      <a:tailEnd type="none" w="med" len="med"/>
                    </a:lnT>
                    <a:lnB w="12700" cap="flat" cmpd="sng" algn="ctr">
                      <a:solidFill>
                        <a:srgbClr val="CACACA"/>
                      </a:solidFill>
                      <a:prstDash val="solid"/>
                      <a:round/>
                      <a:headEnd type="none" w="med" len="med"/>
                      <a:tailEnd type="none" w="med" len="med"/>
                    </a:lnB>
                  </a:tcPr>
                </a:tc>
                <a:tc>
                  <a:txBody>
                    <a:bodyPr/>
                    <a:lstStyle/>
                    <a:p>
                      <a:pPr indent="0" marL="0">
                        <a:lnSpc>
                          <a:spcPts val="1820"/>
                        </a:lnSpc>
                        <a:buNone/>
                      </a:pPr>
                      <a:r>
                        <a:rPr lang="en-US" sz="1300" dirty="0">
                          <a:solidFill>
                            <a:srgbClr val="1D2330"/>
                          </a:solidFill>
                          <a:latin typeface="Arial" pitchFamily="34" charset="0"/>
                          <a:ea typeface="Arial" pitchFamily="34" charset="-122"/>
                          <a:cs typeface="Arial" pitchFamily="34" charset="-120"/>
                        </a:rPr>
                        <a:t>None: others collide with them</a:t>
                      </a:r>
                      <a:endParaRPr lang="en-US" sz="1300" dirty="0">
                        <a:latin typeface="Arial" charset="0"/>
                        <a:ea typeface="Arial" charset="0"/>
                        <a:cs typeface="Arial" charset="0"/>
                      </a:endParaRPr>
                    </a:p>
                  </a:txBody>
                  <a:tcPr marL="57785" marR="57785" marT="57785" marB="57785" anchor="t">
                    <a:lnL w="12700" cap="flat" cmpd="sng" algn="ctr">
                      <a:solidFill>
                        <a:srgbClr val="CACACA"/>
                      </a:solidFill>
                      <a:prstDash val="solid"/>
                      <a:round/>
                      <a:headEnd type="none" w="med" len="med"/>
                      <a:tailEnd type="none" w="med" len="med"/>
                    </a:lnL>
                    <a:lnR w="12700" cap="flat" cmpd="sng" algn="ctr">
                      <a:solidFill>
                        <a:srgbClr val="CACACA"/>
                      </a:solidFill>
                      <a:prstDash val="solid"/>
                      <a:round/>
                      <a:headEnd type="none" w="med" len="med"/>
                      <a:tailEnd type="none" w="med" len="med"/>
                    </a:lnR>
                    <a:lnT w="12700" cap="flat" cmpd="sng" algn="ctr">
                      <a:solidFill>
                        <a:srgbClr val="CACACA"/>
                      </a:solidFill>
                      <a:prstDash val="solid"/>
                      <a:round/>
                      <a:headEnd type="none" w="med" len="med"/>
                      <a:tailEnd type="none" w="med" len="med"/>
                    </a:lnT>
                    <a:lnB w="12700" cap="flat" cmpd="sng" algn="ctr">
                      <a:solidFill>
                        <a:srgbClr val="CACACA"/>
                      </a:solidFill>
                      <a:prstDash val="solid"/>
                      <a:round/>
                      <a:headEnd type="none" w="med" len="med"/>
                      <a:tailEnd type="none" w="med" len="med"/>
                    </a:lnB>
                  </a:tcPr>
                </a:tc>
              </a:tr>
              <a:tr h="359321">
                <a:tc>
                  <a:txBody>
                    <a:bodyPr/>
                    <a:lstStyle/>
                    <a:p>
                      <a:pPr indent="0" marL="0">
                        <a:lnSpc>
                          <a:spcPts val="1820"/>
                        </a:lnSpc>
                        <a:buNone/>
                      </a:pPr>
                      <a:r>
                        <a:rPr lang="en-US" sz="1300" dirty="0">
                          <a:solidFill>
                            <a:srgbClr val="1D2330"/>
                          </a:solidFill>
                          <a:latin typeface="Arial" pitchFamily="34" charset="0"/>
                          <a:ea typeface="Arial" pitchFamily="34" charset="-122"/>
                          <a:cs typeface="Arial" pitchFamily="34" charset="-120"/>
                        </a:rPr>
                        <a:t>White: collide and overlap</a:t>
                      </a:r>
                      <a:endParaRPr lang="en-US" sz="1300" dirty="0">
                        <a:latin typeface="Arial" charset="0"/>
                        <a:ea typeface="Arial" charset="0"/>
                        <a:cs typeface="Arial" charset="0"/>
                      </a:endParaRPr>
                    </a:p>
                  </a:txBody>
                  <a:tcPr marL="57785" marR="57785" marT="57785" marB="57785" anchor="t">
                    <a:lnL w="12700" cap="flat" cmpd="sng" algn="ctr">
                      <a:solidFill>
                        <a:srgbClr val="CACACA"/>
                      </a:solidFill>
                      <a:prstDash val="solid"/>
                      <a:round/>
                      <a:headEnd type="none" w="med" len="med"/>
                      <a:tailEnd type="none" w="med" len="med"/>
                    </a:lnL>
                    <a:lnR w="12700" cap="flat" cmpd="sng" algn="ctr">
                      <a:solidFill>
                        <a:srgbClr val="CACACA"/>
                      </a:solidFill>
                      <a:prstDash val="solid"/>
                      <a:round/>
                      <a:headEnd type="none" w="med" len="med"/>
                      <a:tailEnd type="none" w="med" len="med"/>
                    </a:lnR>
                    <a:lnT w="12700" cap="flat" cmpd="sng" algn="ctr">
                      <a:solidFill>
                        <a:srgbClr val="CACACA"/>
                      </a:solidFill>
                      <a:prstDash val="solid"/>
                      <a:round/>
                      <a:headEnd type="none" w="med" len="med"/>
                      <a:tailEnd type="none" w="med" len="med"/>
                    </a:lnT>
                    <a:lnB w="12700" cap="flat" cmpd="sng" algn="ctr">
                      <a:solidFill>
                        <a:srgbClr val="CACACA"/>
                      </a:solidFill>
                      <a:prstDash val="solid"/>
                      <a:round/>
                      <a:headEnd type="none" w="med" len="med"/>
                      <a:tailEnd type="none" w="med" len="med"/>
                    </a:lnB>
                  </a:tcPr>
                </a:tc>
                <a:tc>
                  <a:txBody>
                    <a:bodyPr/>
                    <a:lstStyle/>
                    <a:p>
                      <a:pPr indent="0" marL="0">
                        <a:lnSpc>
                          <a:spcPts val="1820"/>
                        </a:lnSpc>
                        <a:buNone/>
                      </a:pPr>
                      <a:r>
                        <a:rPr lang="en-US" sz="1300" dirty="0">
                          <a:solidFill>
                            <a:srgbClr val="1D2330"/>
                          </a:solidFill>
                          <a:latin typeface="Arial" pitchFamily="34" charset="0"/>
                          <a:ea typeface="Arial" pitchFamily="34" charset="-122"/>
                          <a:cs typeface="Arial" pitchFamily="34" charset="-120"/>
                        </a:rPr>
                        <a:t>Is Trigger on: reports only</a:t>
                      </a:r>
                      <a:endParaRPr lang="en-US" sz="1300" dirty="0">
                        <a:latin typeface="Arial" charset="0"/>
                        <a:ea typeface="Arial" charset="0"/>
                        <a:cs typeface="Arial" charset="0"/>
                      </a:endParaRPr>
                    </a:p>
                  </a:txBody>
                  <a:tcPr marL="57785" marR="57785" marT="57785" marB="57785" anchor="t">
                    <a:lnL w="12700" cap="flat" cmpd="sng" algn="ctr">
                      <a:solidFill>
                        <a:srgbClr val="CACACA"/>
                      </a:solidFill>
                      <a:prstDash val="solid"/>
                      <a:round/>
                      <a:headEnd type="none" w="med" len="med"/>
                      <a:tailEnd type="none" w="med" len="med"/>
                    </a:lnL>
                    <a:lnR w="12700" cap="flat" cmpd="sng" algn="ctr">
                      <a:solidFill>
                        <a:srgbClr val="CACACA"/>
                      </a:solidFill>
                      <a:prstDash val="solid"/>
                      <a:round/>
                      <a:headEnd type="none" w="med" len="med"/>
                      <a:tailEnd type="none" w="med" len="med"/>
                    </a:lnR>
                    <a:lnT w="12700" cap="flat" cmpd="sng" algn="ctr">
                      <a:solidFill>
                        <a:srgbClr val="CACACA"/>
                      </a:solidFill>
                      <a:prstDash val="solid"/>
                      <a:round/>
                      <a:headEnd type="none" w="med" len="med"/>
                      <a:tailEnd type="none" w="med" len="med"/>
                    </a:lnT>
                    <a:lnB w="12700" cap="flat" cmpd="sng" algn="ctr">
                      <a:solidFill>
                        <a:srgbClr val="CACACA"/>
                      </a:solidFill>
                      <a:prstDash val="solid"/>
                      <a:round/>
                      <a:headEnd type="none" w="med" len="med"/>
                      <a:tailEnd type="none" w="med" len="med"/>
                    </a:lnB>
                  </a:tcPr>
                </a:tc>
                <a:tc>
                  <a:txBody>
                    <a:bodyPr/>
                    <a:lstStyle/>
                    <a:p>
                      <a:pPr indent="0" marL="0">
                        <a:lnSpc>
                          <a:spcPts val="1820"/>
                        </a:lnSpc>
                        <a:buNone/>
                      </a:pPr>
                      <a:r>
                        <a:rPr lang="en-US" sz="1300" dirty="0">
                          <a:solidFill>
                            <a:srgbClr val="1D2330"/>
                          </a:solidFill>
                          <a:latin typeface="Arial" pitchFamily="34" charset="0"/>
                          <a:ea typeface="Arial" pitchFamily="34" charset="-122"/>
                          <a:cs typeface="Arial" pitchFamily="34" charset="-120"/>
                        </a:rPr>
                        <a:t>None</a:t>
                      </a:r>
                      <a:endParaRPr lang="en-US" sz="1300" dirty="0">
                        <a:latin typeface="Arial" charset="0"/>
                        <a:ea typeface="Arial" charset="0"/>
                        <a:cs typeface="Arial" charset="0"/>
                      </a:endParaRPr>
                    </a:p>
                  </a:txBody>
                  <a:tcPr marL="57785" marR="57785" marT="57785" marB="57785" anchor="t">
                    <a:lnL w="12700" cap="flat" cmpd="sng" algn="ctr">
                      <a:solidFill>
                        <a:srgbClr val="CACACA"/>
                      </a:solidFill>
                      <a:prstDash val="solid"/>
                      <a:round/>
                      <a:headEnd type="none" w="med" len="med"/>
                      <a:tailEnd type="none" w="med" len="med"/>
                    </a:lnL>
                    <a:lnR w="12700" cap="flat" cmpd="sng" algn="ctr">
                      <a:solidFill>
                        <a:srgbClr val="CACACA"/>
                      </a:solidFill>
                      <a:prstDash val="solid"/>
                      <a:round/>
                      <a:headEnd type="none" w="med" len="med"/>
                      <a:tailEnd type="none" w="med" len="med"/>
                    </a:lnR>
                    <a:lnT w="12700" cap="flat" cmpd="sng" algn="ctr">
                      <a:solidFill>
                        <a:srgbClr val="CACACA"/>
                      </a:solidFill>
                      <a:prstDash val="solid"/>
                      <a:round/>
                      <a:headEnd type="none" w="med" len="med"/>
                      <a:tailEnd type="none" w="med" len="med"/>
                    </a:lnT>
                    <a:lnB w="12700" cap="flat" cmpd="sng" algn="ctr">
                      <a:solidFill>
                        <a:srgbClr val="CACACA"/>
                      </a:solidFill>
                      <a:prstDash val="solid"/>
                      <a:round/>
                      <a:headEnd type="none" w="med" len="med"/>
                      <a:tailEnd type="none" w="med" len="med"/>
                    </a:lnB>
                  </a:tcPr>
                </a:tc>
              </a:tr>
              <a:tr h="359321">
                <a:tc>
                  <a:txBody>
                    <a:bodyPr/>
                    <a:lstStyle/>
                    <a:p>
                      <a:pPr indent="0" marL="0">
                        <a:lnSpc>
                          <a:spcPts val="1820"/>
                        </a:lnSpc>
                        <a:buNone/>
                      </a:pPr>
                      <a:r>
                        <a:rPr lang="en-US" sz="1300" dirty="0">
                          <a:solidFill>
                            <a:srgbClr val="1D2330"/>
                          </a:solidFill>
                          <a:latin typeface="Arial" pitchFamily="34" charset="0"/>
                          <a:ea typeface="Arial" pitchFamily="34" charset="-122"/>
                          <a:cs typeface="Arial" pitchFamily="34" charset="-120"/>
                        </a:rPr>
                        <a:t>Pink: collide and push</a:t>
                      </a:r>
                      <a:endParaRPr lang="en-US" sz="1300" dirty="0">
                        <a:latin typeface="Arial" charset="0"/>
                        <a:ea typeface="Arial" charset="0"/>
                        <a:cs typeface="Arial" charset="0"/>
                      </a:endParaRPr>
                    </a:p>
                  </a:txBody>
                  <a:tcPr marL="57785" marR="57785" marT="57785" marB="57785" anchor="t">
                    <a:lnL w="12700" cap="flat" cmpd="sng" algn="ctr">
                      <a:solidFill>
                        <a:srgbClr val="CACACA"/>
                      </a:solidFill>
                      <a:prstDash val="solid"/>
                      <a:round/>
                      <a:headEnd type="none" w="med" len="med"/>
                      <a:tailEnd type="none" w="med" len="med"/>
                    </a:lnL>
                    <a:lnR w="12700" cap="flat" cmpd="sng" algn="ctr">
                      <a:solidFill>
                        <a:srgbClr val="CACACA"/>
                      </a:solidFill>
                      <a:prstDash val="solid"/>
                      <a:round/>
                      <a:headEnd type="none" w="med" len="med"/>
                      <a:tailEnd type="none" w="med" len="med"/>
                    </a:lnR>
                    <a:lnT w="12700" cap="flat" cmpd="sng" algn="ctr">
                      <a:solidFill>
                        <a:srgbClr val="CACACA"/>
                      </a:solidFill>
                      <a:prstDash val="solid"/>
                      <a:round/>
                      <a:headEnd type="none" w="med" len="med"/>
                      <a:tailEnd type="none" w="med" len="med"/>
                    </a:lnT>
                    <a:lnB w="12700" cap="flat" cmpd="sng" algn="ctr">
                      <a:solidFill>
                        <a:srgbClr val="CACACA"/>
                      </a:solidFill>
                      <a:prstDash val="solid"/>
                      <a:round/>
                      <a:headEnd type="none" w="med" len="med"/>
                      <a:tailEnd type="none" w="med" len="med"/>
                    </a:lnB>
                  </a:tcPr>
                </a:tc>
                <a:tc>
                  <a:txBody>
                    <a:bodyPr/>
                    <a:lstStyle/>
                    <a:p>
                      <a:pPr indent="0" marL="0">
                        <a:lnSpc>
                          <a:spcPts val="1820"/>
                        </a:lnSpc>
                        <a:buNone/>
                      </a:pPr>
                      <a:r>
                        <a:rPr lang="en-US" sz="1300" dirty="0">
                          <a:solidFill>
                            <a:srgbClr val="1D2330"/>
                          </a:solidFill>
                          <a:latin typeface="Arial" pitchFamily="34" charset="0"/>
                          <a:ea typeface="Arial" pitchFamily="34" charset="-122"/>
                          <a:cs typeface="Arial" pitchFamily="34" charset="-120"/>
                        </a:rPr>
                        <a:t>Is Trigger off</a:t>
                      </a:r>
                      <a:endParaRPr lang="en-US" sz="1300" dirty="0">
                        <a:latin typeface="Arial" charset="0"/>
                        <a:ea typeface="Arial" charset="0"/>
                        <a:cs typeface="Arial" charset="0"/>
                      </a:endParaRPr>
                    </a:p>
                  </a:txBody>
                  <a:tcPr marL="57785" marR="57785" marT="57785" marB="57785" anchor="t">
                    <a:lnL w="12700" cap="flat" cmpd="sng" algn="ctr">
                      <a:solidFill>
                        <a:srgbClr val="CACACA"/>
                      </a:solidFill>
                      <a:prstDash val="solid"/>
                      <a:round/>
                      <a:headEnd type="none" w="med" len="med"/>
                      <a:tailEnd type="none" w="med" len="med"/>
                    </a:lnL>
                    <a:lnR w="12700" cap="flat" cmpd="sng" algn="ctr">
                      <a:solidFill>
                        <a:srgbClr val="CACACA"/>
                      </a:solidFill>
                      <a:prstDash val="solid"/>
                      <a:round/>
                      <a:headEnd type="none" w="med" len="med"/>
                      <a:tailEnd type="none" w="med" len="med"/>
                    </a:lnR>
                    <a:lnT w="12700" cap="flat" cmpd="sng" algn="ctr">
                      <a:solidFill>
                        <a:srgbClr val="CACACA"/>
                      </a:solidFill>
                      <a:prstDash val="solid"/>
                      <a:round/>
                      <a:headEnd type="none" w="med" len="med"/>
                      <a:tailEnd type="none" w="med" len="med"/>
                    </a:lnT>
                    <a:lnB w="12700" cap="flat" cmpd="sng" algn="ctr">
                      <a:solidFill>
                        <a:srgbClr val="CACACA"/>
                      </a:solidFill>
                      <a:prstDash val="solid"/>
                      <a:round/>
                      <a:headEnd type="none" w="med" len="med"/>
                      <a:tailEnd type="none" w="med" len="med"/>
                    </a:lnB>
                  </a:tcPr>
                </a:tc>
                <a:tc>
                  <a:txBody>
                    <a:bodyPr/>
                    <a:lstStyle/>
                    <a:p>
                      <a:pPr indent="0" marL="0">
                        <a:lnSpc>
                          <a:spcPts val="1820"/>
                        </a:lnSpc>
                        <a:buNone/>
                      </a:pPr>
                      <a:r>
                        <a:rPr lang="en-US" sz="1300" dirty="0">
                          <a:solidFill>
                            <a:srgbClr val="1D2330"/>
                          </a:solidFill>
                          <a:latin typeface="Arial" pitchFamily="34" charset="0"/>
                          <a:ea typeface="Arial" pitchFamily="34" charset="-122"/>
                          <a:cs typeface="Arial" pitchFamily="34" charset="-120"/>
                        </a:rPr>
                        <a:t>Dynamic: you push it. Kinematic: it stays put</a:t>
                      </a:r>
                      <a:endParaRPr lang="en-US" sz="1300" dirty="0">
                        <a:latin typeface="Arial" charset="0"/>
                        <a:ea typeface="Arial" charset="0"/>
                        <a:cs typeface="Arial" charset="0"/>
                      </a:endParaRPr>
                    </a:p>
                  </a:txBody>
                  <a:tcPr marL="57785" marR="57785" marT="57785" marB="57785" anchor="t">
                    <a:lnL w="12700" cap="flat" cmpd="sng" algn="ctr">
                      <a:solidFill>
                        <a:srgbClr val="CACACA"/>
                      </a:solidFill>
                      <a:prstDash val="solid"/>
                      <a:round/>
                      <a:headEnd type="none" w="med" len="med"/>
                      <a:tailEnd type="none" w="med" len="med"/>
                    </a:lnL>
                    <a:lnR w="12700" cap="flat" cmpd="sng" algn="ctr">
                      <a:solidFill>
                        <a:srgbClr val="CACACA"/>
                      </a:solidFill>
                      <a:prstDash val="solid"/>
                      <a:round/>
                      <a:headEnd type="none" w="med" len="med"/>
                      <a:tailEnd type="none" w="med" len="med"/>
                    </a:lnR>
                    <a:lnT w="12700" cap="flat" cmpd="sng" algn="ctr">
                      <a:solidFill>
                        <a:srgbClr val="CACACA"/>
                      </a:solidFill>
                      <a:prstDash val="solid"/>
                      <a:round/>
                      <a:headEnd type="none" w="med" len="med"/>
                      <a:tailEnd type="none" w="med" len="med"/>
                    </a:lnT>
                    <a:lnB w="12700" cap="flat" cmpd="sng" algn="ctr">
                      <a:solidFill>
                        <a:srgbClr val="CACACA"/>
                      </a:solidFill>
                      <a:prstDash val="solid"/>
                      <a:round/>
                      <a:headEnd type="none" w="med" len="med"/>
                      <a:tailEnd type="none" w="med" len="med"/>
                    </a:lnB>
                  </a:tcPr>
                </a:tc>
              </a:tr>
            </a:tbl>
          </a:graphicData>
        </a:graphic>
      </p:graphicFrame>
      <p:sp>
        <p:nvSpPr>
          <p:cNvPr id="6" name="Text 3"/>
          <p:cNvSpPr/>
          <p:nvPr/>
        </p:nvSpPr>
        <p:spPr>
          <a:xfrm>
            <a:off x="812800" y="4153644"/>
            <a:ext cx="5207000" cy="802580"/>
          </a:xfrm>
          <a:prstGeom prst="roundRect">
            <a:avLst>
              <a:gd name="adj" fmla="val 12659"/>
            </a:avLst>
          </a:prstGeom>
          <a:solidFill>
            <a:srgbClr val="FDF5E6"/>
          </a:solidFill>
          <a:ln/>
        </p:spPr>
        <p:txBody>
          <a:bodyPr wrap="square" lIns="148042" tIns="122642" rIns="2500" bIns="97242" rtlCol="0" anchor="t">
            <a:normAutofit/>
          </a:bodyPr>
          <a:lstStyle/>
          <a:p>
            <a:pPr algn="l" indent="0" marL="0">
              <a:lnSpc>
                <a:spcPts val="1960"/>
              </a:lnSpc>
              <a:buNone/>
            </a:pPr>
            <a:r>
              <a:rPr lang="en-US" sz="1400" b="1" dirty="0">
                <a:solidFill>
                  <a:srgbClr val="3D2A08"/>
                </a:solidFill>
                <a:latin typeface="Arial" pitchFamily="34" charset="0"/>
                <a:ea typeface="Arial" pitchFamily="34" charset="-122"/>
                <a:cs typeface="Arial" pitchFamily="34" charset="-120"/>
              </a:rPr>
              <a:t>With Dynamic on, setting the position fights the physics</a:t>
            </a:r>
            <a:r>
              <a:rPr lang="en-US" sz="1400" dirty="0">
                <a:solidFill>
                  <a:srgbClr val="3D2A08"/>
                </a:solidFill>
                <a:latin typeface="Arial" pitchFamily="34" charset="0"/>
                <a:ea typeface="Arial" pitchFamily="34" charset="-122"/>
                <a:cs typeface="Arial" pitchFamily="34" charset="-120"/>
              </a:rPr>
              <a:t> (W in 5.1). Set </a:t>
            </a:r>
            <a:r>
              <a:rPr lang="en-US" sz="1400" b="1" dirty="0">
                <a:solidFill>
                  <a:srgbClr val="3D2A08"/>
                </a:solidFill>
                <a:latin typeface="Arial" pitchFamily="34" charset="0"/>
                <a:ea typeface="Arial" pitchFamily="34" charset="-122"/>
                <a:cs typeface="Arial" pitchFamily="34" charset="-120"/>
              </a:rPr>
              <a:t>linearVelocity</a:t>
            </a:r>
            <a:r>
              <a:rPr lang="en-US" sz="1400" dirty="0">
                <a:solidFill>
                  <a:srgbClr val="3D2A08"/>
                </a:solidFill>
                <a:latin typeface="Arial" pitchFamily="34" charset="0"/>
                <a:ea typeface="Arial" pitchFamily="34" charset="-122"/>
                <a:cs typeface="Arial" pitchFamily="34" charset="-120"/>
              </a:rPr>
              <a:t> instead (Space).</a:t>
            </a:r>
            <a:endParaRPr lang="en-US" sz="1400" dirty="0"/>
          </a:p>
        </p:txBody>
      </p:sp>
      <p:sp>
        <p:nvSpPr>
          <p:cNvPr id="7" name="Text 4"/>
          <p:cNvSpPr/>
          <p:nvPr/>
        </p:nvSpPr>
        <p:spPr>
          <a:xfrm>
            <a:off x="6172200" y="4153644"/>
            <a:ext cx="5207000" cy="802580"/>
          </a:xfrm>
          <a:prstGeom prst="roundRect">
            <a:avLst>
              <a:gd name="adj" fmla="val 12659"/>
            </a:avLst>
          </a:prstGeom>
          <a:solidFill>
            <a:srgbClr val="E8F0FD"/>
          </a:solidFill>
          <a:ln/>
        </p:spPr>
        <p:txBody>
          <a:bodyPr wrap="square" lIns="148042" tIns="122642" rIns="2500" bIns="97242" rtlCol="0" anchor="t">
            <a:normAutofit/>
          </a:bodyPr>
          <a:lstStyle/>
          <a:p>
            <a:pPr algn="l" indent="0" marL="0">
              <a:lnSpc>
                <a:spcPts val="1960"/>
              </a:lnSpc>
              <a:buNone/>
            </a:pPr>
            <a:r>
              <a:rPr lang="en-US" sz="1400" b="1" dirty="0">
                <a:solidFill>
                  <a:srgbClr val="1D2330"/>
                </a:solidFill>
                <a:latin typeface="Arial" pitchFamily="34" charset="0"/>
                <a:ea typeface="Arial" pitchFamily="34" charset="-122"/>
                <a:cs typeface="Arial" pitchFamily="34" charset="-120"/>
              </a:rPr>
              <a:t>The last assignment wins:</a:t>
            </a:r>
            <a:r>
              <a:rPr lang="en-US" sz="1400" dirty="0">
                <a:solidFill>
                  <a:srgbClr val="1D2330"/>
                </a:solidFill>
                <a:latin typeface="Arial" pitchFamily="34" charset="0"/>
                <a:ea typeface="Arial" pitchFamily="34" charset="-122"/>
                <a:cs typeface="Arial" pitchFamily="34" charset="-120"/>
              </a:rPr>
              <a:t> two velocity assignments in one Update() keep only the second.</a:t>
            </a:r>
            <a:endParaRPr lang="en-US" sz="1400" dirty="0"/>
          </a:p>
        </p:txBody>
      </p:sp>
      <p:sp>
        <p:nvSpPr>
          <p:cNvPr id="8" name="Text 5"/>
          <p:cNvSpPr/>
          <p:nvPr/>
        </p:nvSpPr>
        <p:spPr>
          <a:xfrm>
            <a:off x="812800" y="623828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B6475"/>
                </a:solidFill>
                <a:latin typeface="Arial" pitchFamily="34" charset="0"/>
                <a:ea typeface="Arial" pitchFamily="34" charset="-122"/>
                <a:cs typeface="Arial" pitchFamily="34" charset="-120"/>
              </a:rPr>
              <a:t>Module 5 · Summary · 3</a:t>
            </a:r>
            <a:endParaRPr lang="en-US" sz="1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EEF1F7"/>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2A5FC4"/>
                </a:solidFill>
                <a:latin typeface="Arial" pitchFamily="34" charset="0"/>
                <a:ea typeface="Arial" pitchFamily="34" charset="-122"/>
                <a:cs typeface="Arial" pitchFamily="34" charset="-120"/>
              </a:rPr>
              <a:t>5.2 · COROUTINES</a:t>
            </a:r>
            <a:endParaRPr lang="en-US" sz="1200" dirty="0"/>
          </a:p>
        </p:txBody>
      </p:sp>
      <p:sp>
        <p:nvSpPr>
          <p:cNvPr id="3" name="Text 1"/>
          <p:cNvSpPr/>
          <p:nvPr>
            <p:ph type="title"/>
          </p:nvPr>
        </p:nvSpPr>
        <p:spPr>
          <a:xfrm>
            <a:off x="812800" y="1254720"/>
            <a:ext cx="10883392" cy="492720"/>
          </a:xfrm>
          <a:prstGeom prst="rect">
            <a:avLst/>
          </a:prstGeom>
          <a:noFill/>
          <a:ln/>
        </p:spPr>
        <p:txBody>
          <a:bodyPr wrap="square" lIns="0" tIns="0" rIns="0" bIns="0" rtlCol="0" anchor="t">
            <a:normAutofit/>
          </a:bodyPr>
          <a:lstStyle/>
          <a:p>
            <a:pPr algn="l" indent="0" marL="0">
              <a:lnSpc>
                <a:spcPts val="3680"/>
              </a:lnSpc>
              <a:buNone/>
            </a:pPr>
            <a:r>
              <a:rPr lang="en-US" sz="3200" b="1" i="0" spc="-50" kern="0" dirty="0">
                <a:solidFill>
                  <a:srgbClr val="1D2330"/>
                </a:solidFill>
                <a:latin typeface="Arial" pitchFamily="34" charset="0"/>
                <a:ea typeface="Arial" pitchFamily="34" charset="-122"/>
                <a:cs typeface="Arial" pitchFamily="34" charset="-120"/>
              </a:rPr>
              <a:t>Pause at yield, pick up where you left off</a:t>
            </a:r>
            <a:endParaRPr lang="en-US" sz="3200" dirty="0"/>
          </a:p>
        </p:txBody>
      </p:sp>
      <p:sp>
        <p:nvSpPr>
          <p:cNvPr id="4" name="Shape 2"/>
          <p:cNvSpPr/>
          <p:nvPr/>
        </p:nvSpPr>
        <p:spPr>
          <a:xfrm>
            <a:off x="812800" y="1950641"/>
            <a:ext cx="6756400" cy="2499122"/>
          </a:xfrm>
          <a:prstGeom prst="roundRect">
            <a:avLst>
              <a:gd name="adj" fmla="val 5082"/>
            </a:avLst>
          </a:prstGeom>
          <a:solidFill>
            <a:srgbClr val="0F172A"/>
          </a:solidFill>
          <a:ln/>
        </p:spPr>
      </p:sp>
      <p:sp>
        <p:nvSpPr>
          <p:cNvPr id="5" name="Text 3"/>
          <p:cNvSpPr/>
          <p:nvPr/>
        </p:nvSpPr>
        <p:spPr>
          <a:xfrm>
            <a:off x="1066800" y="2153841"/>
            <a:ext cx="6435852" cy="264765"/>
          </a:xfrm>
          <a:prstGeom prst="rect">
            <a:avLst/>
          </a:prstGeom>
          <a:noFill/>
          <a:ln/>
        </p:spPr>
        <p:txBody>
          <a:bodyPr wrap="square" lIns="0" tIns="0" rIns="0" bIns="0" rtlCol="0" anchor="t">
            <a:normAutofit/>
          </a:bodyPr>
          <a:lstStyle/>
          <a:p>
            <a:pPr algn="l" indent="0" marL="0">
              <a:lnSpc>
                <a:spcPts val="1885"/>
              </a:lnSpc>
              <a:buNone/>
            </a:pPr>
            <a:r>
              <a:rPr lang="en-US" sz="1300" dirty="0">
                <a:solidFill>
                  <a:srgbClr val="8FA3C4"/>
                </a:solidFill>
                <a:latin typeface="Courier New" pitchFamily="49" charset="0"/>
                <a:ea typeface="Courier New" pitchFamily="49" charset="-122"/>
                <a:cs typeface="Courier New" pitchFamily="49" charset="-120"/>
              </a:rPr>
              <a:t>// WhiteMagic.cs (shortened)</a:t>
            </a:r>
            <a:endParaRPr lang="en-US" sz="1300" dirty="0"/>
          </a:p>
        </p:txBody>
      </p:sp>
      <p:sp>
        <p:nvSpPr>
          <p:cNvPr id="6" name="Text 4"/>
          <p:cNvSpPr/>
          <p:nvPr/>
        </p:nvSpPr>
        <p:spPr>
          <a:xfrm>
            <a:off x="1066800" y="2418606"/>
            <a:ext cx="6435852" cy="264765"/>
          </a:xfrm>
          <a:prstGeom prst="rect">
            <a:avLst/>
          </a:prstGeom>
          <a:noFill/>
          <a:ln/>
        </p:spPr>
        <p:txBody>
          <a:bodyPr wrap="square" lIns="0" tIns="0" rIns="0" bIns="0" rtlCol="0" anchor="t">
            <a:normAutofit/>
          </a:bodyPr>
          <a:lstStyle/>
          <a:p>
            <a:pPr algn="l" indent="0" marL="0">
              <a:lnSpc>
                <a:spcPts val="1885"/>
              </a:lnSpc>
              <a:buNone/>
            </a:pPr>
            <a:r>
              <a:rPr lang="en-US" sz="1300" dirty="0">
                <a:solidFill>
                  <a:srgbClr val="E2E8F0"/>
                </a:solidFill>
                <a:latin typeface="Courier New" pitchFamily="49" charset="0"/>
                <a:ea typeface="Courier New" pitchFamily="49" charset="-122"/>
                <a:cs typeface="Courier New" pitchFamily="49" charset="-120"/>
              </a:rPr>
              <a:t>IEnumerator ColorChangeFromLeft() {</a:t>
            </a:r>
            <a:endParaRPr lang="en-US" sz="1300" dirty="0"/>
          </a:p>
        </p:txBody>
      </p:sp>
      <p:sp>
        <p:nvSpPr>
          <p:cNvPr id="7" name="Text 5"/>
          <p:cNvSpPr/>
          <p:nvPr/>
        </p:nvSpPr>
        <p:spPr>
          <a:xfrm>
            <a:off x="1066800" y="2683371"/>
            <a:ext cx="6435852" cy="264765"/>
          </a:xfrm>
          <a:prstGeom prst="rect">
            <a:avLst/>
          </a:prstGeom>
          <a:noFill/>
          <a:ln/>
        </p:spPr>
        <p:txBody>
          <a:bodyPr wrap="square" lIns="0" tIns="0" rIns="0" bIns="0" rtlCol="0" anchor="t">
            <a:normAutofit/>
          </a:bodyPr>
          <a:lstStyle/>
          <a:p>
            <a:pPr algn="l" indent="0" marL="0">
              <a:lnSpc>
                <a:spcPts val="1885"/>
              </a:lnSpc>
              <a:buNone/>
            </a:pPr>
            <a:r>
              <a:rPr lang="en-US" sz="1300" dirty="0">
                <a:solidFill>
                  <a:srgbClr val="E2E8F0"/>
                </a:solidFill>
                <a:latin typeface="Courier New" pitchFamily="49" charset="0"/>
                <a:ea typeface="Courier New" pitchFamily="49" charset="-122"/>
                <a:cs typeface="Courier New" pitchFamily="49" charset="-120"/>
              </a:rPr>
              <a:t>  for (int i = 0; i &lt; mColorSequence.Length; i++) {</a:t>
            </a:r>
            <a:endParaRPr lang="en-US" sz="1300" dirty="0"/>
          </a:p>
        </p:txBody>
      </p:sp>
      <p:sp>
        <p:nvSpPr>
          <p:cNvPr id="8" name="Text 6"/>
          <p:cNvSpPr/>
          <p:nvPr/>
        </p:nvSpPr>
        <p:spPr>
          <a:xfrm>
            <a:off x="1066800" y="2948136"/>
            <a:ext cx="6435852" cy="264765"/>
          </a:xfrm>
          <a:prstGeom prst="rect">
            <a:avLst/>
          </a:prstGeom>
          <a:noFill/>
          <a:ln/>
        </p:spPr>
        <p:txBody>
          <a:bodyPr wrap="square" lIns="0" tIns="0" rIns="0" bIns="0" rtlCol="0" anchor="t">
            <a:normAutofit/>
          </a:bodyPr>
          <a:lstStyle/>
          <a:p>
            <a:pPr algn="l" indent="0" marL="0">
              <a:lnSpc>
                <a:spcPts val="1885"/>
              </a:lnSpc>
              <a:buNone/>
            </a:pPr>
            <a:r>
              <a:rPr lang="en-US" sz="1300" dirty="0">
                <a:solidFill>
                  <a:srgbClr val="E2E8F0"/>
                </a:solidFill>
                <a:latin typeface="Courier New" pitchFamily="49" charset="0"/>
                <a:ea typeface="Courier New" pitchFamily="49" charset="-122"/>
                <a:cs typeface="Courier New" pitchFamily="49" charset="-120"/>
              </a:rPr>
              <a:t>    GetComponent&lt;SpriteRenderer&gt;().color = mColorSequence[i];</a:t>
            </a:r>
            <a:endParaRPr lang="en-US" sz="1300" dirty="0"/>
          </a:p>
        </p:txBody>
      </p:sp>
      <p:sp>
        <p:nvSpPr>
          <p:cNvPr id="9" name="Text 7"/>
          <p:cNvSpPr/>
          <p:nvPr/>
        </p:nvSpPr>
        <p:spPr>
          <a:xfrm>
            <a:off x="1066800" y="3212902"/>
            <a:ext cx="6435852" cy="264765"/>
          </a:xfrm>
          <a:prstGeom prst="rect">
            <a:avLst/>
          </a:prstGeom>
          <a:noFill/>
          <a:ln/>
        </p:spPr>
        <p:txBody>
          <a:bodyPr wrap="square" lIns="0" tIns="0" rIns="0" bIns="0" rtlCol="0" anchor="t">
            <a:normAutofit/>
          </a:bodyPr>
          <a:lstStyle/>
          <a:p>
            <a:pPr algn="l" indent="0" marL="0">
              <a:lnSpc>
                <a:spcPts val="1885"/>
              </a:lnSpc>
              <a:buNone/>
            </a:pPr>
            <a:r>
              <a:rPr lang="en-US" sz="1300" dirty="0">
                <a:solidFill>
                  <a:srgbClr val="E2E8F0"/>
                </a:solidFill>
                <a:latin typeface="Courier New" pitchFamily="49" charset="0"/>
                <a:ea typeface="Courier New" pitchFamily="49" charset="-122"/>
                <a:cs typeface="Courier New" pitchFamily="49" charset="-120"/>
              </a:rPr>
              <a:t>    yield return new WaitForSeconds(ChangeRate);</a:t>
            </a:r>
            <a:endParaRPr lang="en-US" sz="1300" dirty="0"/>
          </a:p>
        </p:txBody>
      </p:sp>
      <p:sp>
        <p:nvSpPr>
          <p:cNvPr id="10" name="Text 8"/>
          <p:cNvSpPr/>
          <p:nvPr/>
        </p:nvSpPr>
        <p:spPr>
          <a:xfrm>
            <a:off x="1066800" y="3477667"/>
            <a:ext cx="6435852" cy="264765"/>
          </a:xfrm>
          <a:prstGeom prst="rect">
            <a:avLst/>
          </a:prstGeom>
          <a:noFill/>
          <a:ln/>
        </p:spPr>
        <p:txBody>
          <a:bodyPr wrap="square" lIns="0" tIns="0" rIns="0" bIns="0" rtlCol="0" anchor="t">
            <a:normAutofit/>
          </a:bodyPr>
          <a:lstStyle/>
          <a:p>
            <a:pPr algn="l" indent="0" marL="0">
              <a:lnSpc>
                <a:spcPts val="1885"/>
              </a:lnSpc>
              <a:buNone/>
            </a:pPr>
            <a:r>
              <a:rPr lang="en-US" sz="1300" dirty="0">
                <a:solidFill>
                  <a:srgbClr val="E2E8F0"/>
                </a:solidFill>
                <a:latin typeface="Courier New" pitchFamily="49" charset="0"/>
                <a:ea typeface="Courier New" pitchFamily="49" charset="-122"/>
                <a:cs typeface="Courier New" pitchFamily="49" charset="-120"/>
              </a:rPr>
              <a:t>  }</a:t>
            </a:r>
            <a:endParaRPr lang="en-US" sz="1300" dirty="0"/>
          </a:p>
        </p:txBody>
      </p:sp>
      <p:sp>
        <p:nvSpPr>
          <p:cNvPr id="11" name="Text 9"/>
          <p:cNvSpPr/>
          <p:nvPr/>
        </p:nvSpPr>
        <p:spPr>
          <a:xfrm>
            <a:off x="1066800" y="3742432"/>
            <a:ext cx="6435852" cy="264765"/>
          </a:xfrm>
          <a:prstGeom prst="rect">
            <a:avLst/>
          </a:prstGeom>
          <a:noFill/>
          <a:ln/>
        </p:spPr>
        <p:txBody>
          <a:bodyPr wrap="square" lIns="0" tIns="0" rIns="0" bIns="0" rtlCol="0" anchor="t">
            <a:normAutofit/>
          </a:bodyPr>
          <a:lstStyle/>
          <a:p>
            <a:pPr algn="l" indent="0" marL="0">
              <a:lnSpc>
                <a:spcPts val="1885"/>
              </a:lnSpc>
              <a:buNone/>
            </a:pPr>
            <a:r>
              <a:rPr lang="en-US" sz="1300" dirty="0">
                <a:solidFill>
                  <a:srgbClr val="E2E8F0"/>
                </a:solidFill>
                <a:latin typeface="Courier New" pitchFamily="49" charset="0"/>
                <a:ea typeface="Courier New" pitchFamily="49" charset="-122"/>
                <a:cs typeface="Courier New" pitchFamily="49" charset="-120"/>
              </a:rPr>
              <a:t>  ExitColorChangeMode();</a:t>
            </a:r>
            <a:endParaRPr lang="en-US" sz="1300" dirty="0"/>
          </a:p>
        </p:txBody>
      </p:sp>
      <p:sp>
        <p:nvSpPr>
          <p:cNvPr id="12" name="Text 10"/>
          <p:cNvSpPr/>
          <p:nvPr/>
        </p:nvSpPr>
        <p:spPr>
          <a:xfrm>
            <a:off x="1066800" y="4007197"/>
            <a:ext cx="6435852" cy="264765"/>
          </a:xfrm>
          <a:prstGeom prst="rect">
            <a:avLst/>
          </a:prstGeom>
          <a:noFill/>
          <a:ln/>
        </p:spPr>
        <p:txBody>
          <a:bodyPr wrap="square" lIns="0" tIns="0" rIns="0" bIns="0" rtlCol="0" anchor="t">
            <a:normAutofit/>
          </a:bodyPr>
          <a:lstStyle/>
          <a:p>
            <a:pPr algn="l" indent="0" marL="0">
              <a:lnSpc>
                <a:spcPts val="1885"/>
              </a:lnSpc>
              <a:buNone/>
            </a:pPr>
            <a:r>
              <a:rPr lang="en-US" sz="1300" dirty="0">
                <a:solidFill>
                  <a:srgbClr val="E2E8F0"/>
                </a:solidFill>
                <a:latin typeface="Courier New" pitchFamily="49" charset="0"/>
                <a:ea typeface="Courier New" pitchFamily="49" charset="-122"/>
                <a:cs typeface="Courier New" pitchFamily="49" charset="-120"/>
              </a:rPr>
              <a:t>}</a:t>
            </a:r>
            <a:endParaRPr lang="en-US" sz="1300" dirty="0"/>
          </a:p>
        </p:txBody>
      </p:sp>
      <p:sp>
        <p:nvSpPr>
          <p:cNvPr id="13" name="Text 11"/>
          <p:cNvSpPr/>
          <p:nvPr/>
        </p:nvSpPr>
        <p:spPr>
          <a:xfrm>
            <a:off x="7823200" y="1950641"/>
            <a:ext cx="3662680" cy="274290"/>
          </a:xfrm>
          <a:prstGeom prst="rect">
            <a:avLst/>
          </a:prstGeom>
          <a:noFill/>
          <a:ln/>
        </p:spPr>
        <p:txBody>
          <a:bodyPr wrap="square" lIns="0" tIns="0" rIns="0" bIns="0" rtlCol="0" anchor="t">
            <a:normAutofit/>
          </a:bodyPr>
          <a:lstStyle/>
          <a:p>
            <a:pPr algn="l" indent="0" marL="0">
              <a:lnSpc>
                <a:spcPts val="1960"/>
              </a:lnSpc>
              <a:buNone/>
            </a:pPr>
            <a:r>
              <a:rPr lang="en-US" sz="1400" b="1" dirty="0">
                <a:solidFill>
                  <a:srgbClr val="4F586A"/>
                </a:solidFill>
                <a:latin typeface="Arial" pitchFamily="34" charset="0"/>
                <a:ea typeface="Arial" pitchFamily="34" charset="-122"/>
                <a:cs typeface="Arial" pitchFamily="34" charset="-120"/>
              </a:rPr>
              <a:t>Start</a:t>
            </a:r>
            <a:r>
              <a:rPr lang="en-US" sz="1400" dirty="0">
                <a:solidFill>
                  <a:srgbClr val="4F586A"/>
                </a:solidFill>
                <a:latin typeface="Arial" pitchFamily="34" charset="0"/>
                <a:ea typeface="Arial" pitchFamily="34" charset="-122"/>
                <a:cs typeface="Arial" pitchFamily="34" charset="-120"/>
              </a:rPr>
              <a:t> it, and keep the result:</a:t>
            </a:r>
            <a:endParaRPr lang="en-US" sz="1400" dirty="0"/>
          </a:p>
        </p:txBody>
      </p:sp>
      <p:sp>
        <p:nvSpPr>
          <p:cNvPr id="14" name="Text 12"/>
          <p:cNvSpPr/>
          <p:nvPr/>
        </p:nvSpPr>
        <p:spPr>
          <a:xfrm>
            <a:off x="7823200" y="2326531"/>
            <a:ext cx="3662680" cy="467320"/>
          </a:xfrm>
          <a:prstGeom prst="rect">
            <a:avLst/>
          </a:prstGeom>
          <a:noFill/>
          <a:ln/>
        </p:spPr>
        <p:txBody>
          <a:bodyPr wrap="square" lIns="0" tIns="0" rIns="0" bIns="0" rtlCol="0" anchor="t">
            <a:normAutofit/>
          </a:bodyPr>
          <a:lstStyle/>
          <a:p>
            <a:pPr algn="l" indent="0" marL="0">
              <a:lnSpc>
                <a:spcPts val="1740"/>
              </a:lnSpc>
              <a:buNone/>
            </a:pPr>
            <a:r>
              <a:rPr lang="en-US" sz="1200" dirty="0">
                <a:solidFill>
                  <a:srgbClr val="1F4FA8"/>
                </a:solidFill>
                <a:latin typeface="Courier New" pitchFamily="49" charset="0"/>
                <a:ea typeface="Courier New" pitchFamily="49" charset="-122"/>
                <a:cs typeface="Courier New" pitchFamily="49" charset="-120"/>
              </a:rPr>
              <a:t>c = StartCoroutine(</a:t>
            </a:r>
            <a:endParaRPr lang="en-US" sz="1200" dirty="0"/>
          </a:p>
          <a:p>
            <a:pPr algn="l" indent="0" marL="0">
              <a:lnSpc>
                <a:spcPts val="1740"/>
              </a:lnSpc>
              <a:buNone/>
            </a:pPr>
            <a:r>
              <a:rPr lang="en-US" sz="1200" dirty="0">
                <a:solidFill>
                  <a:srgbClr val="1F4FA8"/>
                </a:solidFill>
                <a:latin typeface="Courier New" pitchFamily="49" charset="0"/>
                <a:ea typeface="Courier New" pitchFamily="49" charset="-122"/>
                <a:cs typeface="Courier New" pitchFamily="49" charset="-120"/>
              </a:rPr>
              <a:t>  ColorChangeFromLeft());</a:t>
            </a:r>
            <a:endParaRPr lang="en-US" sz="1200" dirty="0"/>
          </a:p>
        </p:txBody>
      </p:sp>
      <p:sp>
        <p:nvSpPr>
          <p:cNvPr id="15" name="Text 13"/>
          <p:cNvSpPr/>
          <p:nvPr/>
        </p:nvSpPr>
        <p:spPr>
          <a:xfrm>
            <a:off x="7823200" y="2895451"/>
            <a:ext cx="3662680" cy="523180"/>
          </a:xfrm>
          <a:prstGeom prst="rect">
            <a:avLst/>
          </a:prstGeom>
          <a:noFill/>
          <a:ln/>
        </p:spPr>
        <p:txBody>
          <a:bodyPr wrap="square" lIns="0" tIns="0" rIns="0" bIns="0" rtlCol="0" anchor="t">
            <a:normAutofit/>
          </a:bodyPr>
          <a:lstStyle/>
          <a:p>
            <a:pPr algn="l" indent="0" marL="0">
              <a:lnSpc>
                <a:spcPts val="1960"/>
              </a:lnSpc>
              <a:buNone/>
            </a:pPr>
            <a:r>
              <a:rPr lang="en-US" sz="1400" b="1" dirty="0">
                <a:solidFill>
                  <a:srgbClr val="4F586A"/>
                </a:solidFill>
                <a:latin typeface="Arial" pitchFamily="34" charset="0"/>
                <a:ea typeface="Arial" pitchFamily="34" charset="-122"/>
                <a:cs typeface="Arial" pitchFamily="34" charset="-120"/>
              </a:rPr>
              <a:t>Stop</a:t>
            </a:r>
            <a:r>
              <a:rPr lang="en-US" sz="1400" dirty="0">
                <a:solidFill>
                  <a:srgbClr val="4F586A"/>
                </a:solidFill>
                <a:latin typeface="Arial" pitchFamily="34" charset="0"/>
                <a:ea typeface="Arial" pitchFamily="34" charset="-122"/>
                <a:cs typeface="Arial" pitchFamily="34" charset="-120"/>
              </a:rPr>
              <a:t> it with StopCoroutine(c), or all of them with StopAllCoroutines().</a:t>
            </a:r>
            <a:endParaRPr lang="en-US" sz="1400" dirty="0"/>
          </a:p>
        </p:txBody>
      </p:sp>
      <p:sp>
        <p:nvSpPr>
          <p:cNvPr id="16" name="Text 14"/>
          <p:cNvSpPr/>
          <p:nvPr/>
        </p:nvSpPr>
        <p:spPr>
          <a:xfrm>
            <a:off x="7823200" y="3520232"/>
            <a:ext cx="3662680" cy="523180"/>
          </a:xfrm>
          <a:prstGeom prst="rect">
            <a:avLst/>
          </a:prstGeom>
          <a:noFill/>
          <a:ln/>
        </p:spPr>
        <p:txBody>
          <a:bodyPr wrap="square" lIns="0" tIns="0" rIns="0" bIns="0" rtlCol="0" anchor="t">
            <a:normAutofit/>
          </a:bodyPr>
          <a:lstStyle/>
          <a:p>
            <a:pPr algn="l" indent="0" marL="0">
              <a:lnSpc>
                <a:spcPts val="1960"/>
              </a:lnSpc>
              <a:buNone/>
            </a:pPr>
            <a:r>
              <a:rPr lang="en-US" sz="1400" b="1" dirty="0">
                <a:solidFill>
                  <a:srgbClr val="4F586A"/>
                </a:solidFill>
                <a:latin typeface="Arial" pitchFamily="34" charset="0"/>
                <a:ea typeface="Arial" pitchFamily="34" charset="-122"/>
                <a:cs typeface="Arial" pitchFamily="34" charset="-120"/>
              </a:rPr>
              <a:t>yield return null</a:t>
            </a:r>
            <a:r>
              <a:rPr lang="en-US" sz="1400" dirty="0">
                <a:solidFill>
                  <a:srgbClr val="4F586A"/>
                </a:solidFill>
                <a:latin typeface="Arial" pitchFamily="34" charset="0"/>
                <a:ea typeface="Arial" pitchFamily="34" charset="-122"/>
                <a:cs typeface="Arial" pitchFamily="34" charset="-120"/>
              </a:rPr>
              <a:t> waits just one frame instead of a set time.</a:t>
            </a:r>
            <a:endParaRPr lang="en-US" sz="1400" dirty="0"/>
          </a:p>
        </p:txBody>
      </p:sp>
      <p:sp>
        <p:nvSpPr>
          <p:cNvPr id="17" name="Text 15"/>
          <p:cNvSpPr/>
          <p:nvPr/>
        </p:nvSpPr>
        <p:spPr>
          <a:xfrm>
            <a:off x="7823200" y="4145012"/>
            <a:ext cx="3556000" cy="716260"/>
          </a:xfrm>
          <a:prstGeom prst="roundRect">
            <a:avLst>
              <a:gd name="adj" fmla="val 14185"/>
            </a:avLst>
          </a:prstGeom>
          <a:solidFill>
            <a:srgbClr val="FDF5E6"/>
          </a:solidFill>
          <a:ln/>
        </p:spPr>
        <p:txBody>
          <a:bodyPr wrap="square" lIns="122642" tIns="97242" rIns="25106" bIns="71842" rtlCol="0" anchor="t">
            <a:normAutofit/>
          </a:bodyPr>
          <a:lstStyle/>
          <a:p>
            <a:pPr algn="l" indent="0" marL="0">
              <a:lnSpc>
                <a:spcPts val="1820"/>
              </a:lnSpc>
              <a:buNone/>
            </a:pPr>
            <a:r>
              <a:rPr lang="en-US" sz="1300" b="1" dirty="0">
                <a:solidFill>
                  <a:srgbClr val="3D2A08"/>
                </a:solidFill>
                <a:latin typeface="Arial" pitchFamily="34" charset="0"/>
                <a:ea typeface="Arial" pitchFamily="34" charset="-122"/>
                <a:cs typeface="Arial" pitchFamily="34" charset="-120"/>
              </a:rPr>
              <a:t>Use with care:</a:t>
            </a:r>
            <a:r>
              <a:rPr lang="en-US" sz="1300" dirty="0">
                <a:solidFill>
                  <a:srgbClr val="3D2A08"/>
                </a:solidFill>
                <a:latin typeface="Arial" pitchFamily="34" charset="0"/>
                <a:ea typeface="Arial" pitchFamily="34" charset="-122"/>
                <a:cs typeface="Arial" pitchFamily="34" charset="-120"/>
              </a:rPr>
              <a:t> coroutines are powerful but very hard to debug.</a:t>
            </a:r>
            <a:endParaRPr lang="en-US" sz="1300" dirty="0"/>
          </a:p>
        </p:txBody>
      </p:sp>
      <p:sp>
        <p:nvSpPr>
          <p:cNvPr id="18" name="Text 16"/>
          <p:cNvSpPr/>
          <p:nvPr/>
        </p:nvSpPr>
        <p:spPr>
          <a:xfrm>
            <a:off x="812800" y="623828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B6475"/>
                </a:solidFill>
                <a:latin typeface="Arial" pitchFamily="34" charset="0"/>
                <a:ea typeface="Arial" pitchFamily="34" charset="-122"/>
                <a:cs typeface="Arial" pitchFamily="34" charset="-120"/>
              </a:rPr>
              <a:t>Module 5 · Summary · 4</a:t>
            </a:r>
            <a:endParaRPr lang="en-US" sz="1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7F8FA"/>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6A4FD8"/>
                </a:solidFill>
                <a:latin typeface="Arial" pitchFamily="34" charset="0"/>
                <a:ea typeface="Arial" pitchFamily="34" charset="-122"/>
                <a:cs typeface="Arial" pitchFamily="34" charset="-120"/>
              </a:rPr>
              <a:t>5.3 · SCRIPTABLE OBJECTS</a:t>
            </a:r>
            <a:endParaRPr lang="en-US" sz="1200" dirty="0"/>
          </a:p>
        </p:txBody>
      </p:sp>
      <p:sp>
        <p:nvSpPr>
          <p:cNvPr id="3" name="Text 1"/>
          <p:cNvSpPr/>
          <p:nvPr>
            <p:ph type="title"/>
          </p:nvPr>
        </p:nvSpPr>
        <p:spPr>
          <a:xfrm>
            <a:off x="812800" y="1254720"/>
            <a:ext cx="10883392" cy="492720"/>
          </a:xfrm>
          <a:prstGeom prst="rect">
            <a:avLst/>
          </a:prstGeom>
          <a:noFill/>
          <a:ln/>
        </p:spPr>
        <p:txBody>
          <a:bodyPr wrap="square" lIns="0" tIns="0" rIns="0" bIns="0" rtlCol="0" anchor="t">
            <a:normAutofit/>
          </a:bodyPr>
          <a:lstStyle/>
          <a:p>
            <a:pPr algn="l" indent="0" marL="0">
              <a:lnSpc>
                <a:spcPts val="3680"/>
              </a:lnSpc>
              <a:buNone/>
            </a:pPr>
            <a:r>
              <a:rPr lang="en-US" sz="3200" b="1" i="0" spc="-50" kern="0" dirty="0">
                <a:solidFill>
                  <a:srgbClr val="1D2330"/>
                </a:solidFill>
                <a:latin typeface="Arial" pitchFamily="34" charset="0"/>
                <a:ea typeface="Arial" pitchFamily="34" charset="-122"/>
                <a:cs typeface="Arial" pitchFamily="34" charset="-120"/>
              </a:rPr>
              <a:t>Data lives in an asset, like a Sprite</a:t>
            </a:r>
            <a:endParaRPr lang="en-US" sz="3200" dirty="0"/>
          </a:p>
        </p:txBody>
      </p:sp>
      <p:sp>
        <p:nvSpPr>
          <p:cNvPr id="4" name="Shape 2"/>
          <p:cNvSpPr/>
          <p:nvPr/>
        </p:nvSpPr>
        <p:spPr>
          <a:xfrm>
            <a:off x="815975" y="1953816"/>
            <a:ext cx="10560050" cy="1608733"/>
          </a:xfrm>
          <a:prstGeom prst="roundRect">
            <a:avLst>
              <a:gd name="adj" fmla="val 7697"/>
            </a:avLst>
          </a:prstGeom>
          <a:solidFill>
            <a:srgbClr val="FDFDFE"/>
          </a:solidFill>
          <a:ln w="6350">
            <a:solidFill>
              <a:srgbClr val="DFE3EC"/>
            </a:solidFill>
            <a:prstDash val="solid"/>
          </a:ln>
        </p:spPr>
      </p:sp>
      <p:graphicFrame>
        <p:nvGraphicFramePr>
          <p:cNvPr id="5" name="Table 0"/>
          <p:cNvGraphicFramePr>
            <a:graphicFrameLocks noGrp="1"/>
          </p:cNvGraphicFramePr>
          <p:nvPr>
            <p:extLst>
              <p:ext uri="{D42A27DB-BD31-4B8C-83A1-F6EECF244321}">
                <p14:modId xmlns:p14="http://schemas.microsoft.com/office/powerpoint/2010/main" val="1579011935"/>
              </p:ext>
            </p:extLst>
          </p:nvPr>
        </p:nvGraphicFramePr>
        <p:xfrm>
          <a:off x="984250" y="2045891"/>
          <a:ext cx="10236200" cy="1437283"/>
        </p:xfrm>
        <a:graphic>
          <a:graphicData uri="http://schemas.openxmlformats.org/drawingml/2006/table">
            <a:tbl>
              <a:tblPr/>
              <a:tblGrid>
                <a:gridCol w="1637792"/>
                <a:gridCol w="4299204"/>
                <a:gridCol w="4299204"/>
              </a:tblGrid>
              <a:tr h="359321">
                <a:tc>
                  <a:txBody>
                    <a:bodyPr/>
                    <a:lstStyle/>
                    <a:p>
                      <a:pPr indent="0" marL="0">
                        <a:lnSpc>
                          <a:spcPts val="1820"/>
                        </a:lnSpc>
                        <a:buNone/>
                      </a:pPr>
                      <a:endParaRPr lang="en-US" sz="1300" dirty="0">
                        <a:latin typeface="Arial" charset="0"/>
                        <a:ea typeface="Arial" charset="0"/>
                        <a:cs typeface="Arial" charset="0"/>
                      </a:endParaRPr>
                    </a:p>
                  </a:txBody>
                  <a:tcPr marL="57785" marR="57785" marT="57785" marB="57785" anchor="t">
                    <a:lnL w="12700" cap="flat" cmpd="sng" algn="ctr">
                      <a:solidFill>
                        <a:srgbClr val="CACACA"/>
                      </a:solidFill>
                      <a:prstDash val="solid"/>
                      <a:round/>
                      <a:headEnd type="none" w="med" len="med"/>
                      <a:tailEnd type="none" w="med" len="med"/>
                    </a:lnL>
                    <a:lnR w="12700" cap="flat" cmpd="sng" algn="ctr">
                      <a:solidFill>
                        <a:srgbClr val="BBBBBB"/>
                      </a:solidFill>
                      <a:prstDash val="solid"/>
                      <a:round/>
                      <a:headEnd type="none" w="med" len="med"/>
                      <a:tailEnd type="none" w="med" len="med"/>
                    </a:lnR>
                    <a:lnT w="12700" cap="flat" cmpd="sng" algn="ctr">
                      <a:solidFill>
                        <a:srgbClr val="CACACA"/>
                      </a:solidFill>
                      <a:prstDash val="solid"/>
                      <a:round/>
                      <a:headEnd type="none" w="med" len="med"/>
                      <a:tailEnd type="none" w="med" len="med"/>
                    </a:lnT>
                    <a:lnB w="12700" cap="flat" cmpd="sng" algn="ctr">
                      <a:solidFill>
                        <a:srgbClr val="BBBBBB"/>
                      </a:solidFill>
                      <a:prstDash val="solid"/>
                      <a:round/>
                      <a:headEnd type="none" w="med" len="med"/>
                      <a:tailEnd type="none" w="med" len="med"/>
                    </a:lnB>
                    <a:solidFill>
                      <a:srgbClr val="EAEAEB"/>
                    </a:solidFill>
                  </a:tcPr>
                </a:tc>
                <a:tc>
                  <a:txBody>
                    <a:bodyPr/>
                    <a:lstStyle/>
                    <a:p>
                      <a:pPr indent="0" marL="0">
                        <a:lnSpc>
                          <a:spcPts val="1820"/>
                        </a:lnSpc>
                        <a:buNone/>
                      </a:pPr>
                      <a:r>
                        <a:rPr lang="en-US" sz="1300" b="1" dirty="0">
                          <a:solidFill>
                            <a:srgbClr val="1D2330"/>
                          </a:solidFill>
                          <a:latin typeface="Arial" pitchFamily="34" charset="0"/>
                          <a:ea typeface="Arial" pitchFamily="34" charset="-122"/>
                          <a:cs typeface="Arial" pitchFamily="34" charset="-120"/>
                        </a:rPr>
                        <a:t>Egg (a Sprite)</a:t>
                      </a:r>
                      <a:endParaRPr lang="en-US" sz="1300" dirty="0">
                        <a:latin typeface="Arial" charset="0"/>
                        <a:ea typeface="Arial" charset="0"/>
                        <a:cs typeface="Arial" charset="0"/>
                      </a:endParaRPr>
                    </a:p>
                  </a:txBody>
                  <a:tcPr marL="57785" marR="57785" marT="57785" marB="57785" anchor="t">
                    <a:lnL w="12700" cap="flat" cmpd="sng" algn="ctr">
                      <a:solidFill>
                        <a:srgbClr val="BBBBBB"/>
                      </a:solidFill>
                      <a:prstDash val="solid"/>
                      <a:round/>
                      <a:headEnd type="none" w="med" len="med"/>
                      <a:tailEnd type="none" w="med" len="med"/>
                    </a:lnL>
                    <a:lnR w="12700" cap="flat" cmpd="sng" algn="ctr">
                      <a:solidFill>
                        <a:srgbClr val="BBBBBB"/>
                      </a:solidFill>
                      <a:prstDash val="solid"/>
                      <a:round/>
                      <a:headEnd type="none" w="med" len="med"/>
                      <a:tailEnd type="none" w="med" len="med"/>
                    </a:lnR>
                    <a:lnT w="12700" cap="flat" cmpd="sng" algn="ctr">
                      <a:solidFill>
                        <a:srgbClr val="CACACA"/>
                      </a:solidFill>
                      <a:prstDash val="solid"/>
                      <a:round/>
                      <a:headEnd type="none" w="med" len="med"/>
                      <a:tailEnd type="none" w="med" len="med"/>
                    </a:lnT>
                    <a:lnB w="12700" cap="flat" cmpd="sng" algn="ctr">
                      <a:solidFill>
                        <a:srgbClr val="BBBBBB"/>
                      </a:solidFill>
                      <a:prstDash val="solid"/>
                      <a:round/>
                      <a:headEnd type="none" w="med" len="med"/>
                      <a:tailEnd type="none" w="med" len="med"/>
                    </a:lnB>
                    <a:solidFill>
                      <a:srgbClr val="EAEAEB"/>
                    </a:solidFill>
                  </a:tcPr>
                </a:tc>
                <a:tc>
                  <a:txBody>
                    <a:bodyPr/>
                    <a:lstStyle/>
                    <a:p>
                      <a:pPr indent="0" marL="0">
                        <a:lnSpc>
                          <a:spcPts val="1820"/>
                        </a:lnSpc>
                        <a:buNone/>
                      </a:pPr>
                      <a:r>
                        <a:rPr lang="en-US" sz="1300" b="1" dirty="0">
                          <a:solidFill>
                            <a:srgbClr val="1D2330"/>
                          </a:solidFill>
                          <a:latin typeface="Arial" pitchFamily="34" charset="0"/>
                          <a:ea typeface="Arial" pitchFamily="34" charset="-122"/>
                          <a:cs typeface="Arial" pitchFamily="34" charset="-120"/>
                        </a:rPr>
                        <a:t>RedBlock (a ColorsForBlocks)</a:t>
                      </a:r>
                      <a:endParaRPr lang="en-US" sz="1300" dirty="0">
                        <a:latin typeface="Arial" charset="0"/>
                        <a:ea typeface="Arial" charset="0"/>
                        <a:cs typeface="Arial" charset="0"/>
                      </a:endParaRPr>
                    </a:p>
                  </a:txBody>
                  <a:tcPr marL="57785" marR="57785" marT="57785" marB="57785" anchor="t">
                    <a:lnL w="12700" cap="flat" cmpd="sng" algn="ctr">
                      <a:solidFill>
                        <a:srgbClr val="BBBBBB"/>
                      </a:solidFill>
                      <a:prstDash val="solid"/>
                      <a:round/>
                      <a:headEnd type="none" w="med" len="med"/>
                      <a:tailEnd type="none" w="med" len="med"/>
                    </a:lnL>
                    <a:lnR w="12700" cap="flat" cmpd="sng" algn="ctr">
                      <a:solidFill>
                        <a:srgbClr val="BBBBBB"/>
                      </a:solidFill>
                      <a:prstDash val="solid"/>
                      <a:round/>
                      <a:headEnd type="none" w="med" len="med"/>
                      <a:tailEnd type="none" w="med" len="med"/>
                    </a:lnR>
                    <a:lnT w="12700" cap="flat" cmpd="sng" algn="ctr">
                      <a:solidFill>
                        <a:srgbClr val="CACACA"/>
                      </a:solidFill>
                      <a:prstDash val="solid"/>
                      <a:round/>
                      <a:headEnd type="none" w="med" len="med"/>
                      <a:tailEnd type="none" w="med" len="med"/>
                    </a:lnT>
                    <a:lnB w="12700" cap="flat" cmpd="sng" algn="ctr">
                      <a:solidFill>
                        <a:srgbClr val="BBBBBB"/>
                      </a:solidFill>
                      <a:prstDash val="solid"/>
                      <a:round/>
                      <a:headEnd type="none" w="med" len="med"/>
                      <a:tailEnd type="none" w="med" len="med"/>
                    </a:lnB>
                    <a:solidFill>
                      <a:srgbClr val="EAEAEB"/>
                    </a:solidFill>
                  </a:tcPr>
                </a:tc>
              </a:tr>
              <a:tr h="359321">
                <a:tc>
                  <a:txBody>
                    <a:bodyPr/>
                    <a:lstStyle/>
                    <a:p>
                      <a:pPr indent="0" marL="0">
                        <a:lnSpc>
                          <a:spcPts val="1820"/>
                        </a:lnSpc>
                        <a:buNone/>
                      </a:pPr>
                      <a:r>
                        <a:rPr lang="en-US" sz="1300" dirty="0">
                          <a:solidFill>
                            <a:srgbClr val="1D2330"/>
                          </a:solidFill>
                          <a:latin typeface="Arial" pitchFamily="34" charset="0"/>
                          <a:ea typeface="Arial" pitchFamily="34" charset="-122"/>
                          <a:cs typeface="Arial" pitchFamily="34" charset="-120"/>
                        </a:rPr>
                        <a:t>Create</a:t>
                      </a:r>
                      <a:endParaRPr lang="en-US" sz="1300" dirty="0">
                        <a:latin typeface="Arial" charset="0"/>
                        <a:ea typeface="Arial" charset="0"/>
                        <a:cs typeface="Arial" charset="0"/>
                      </a:endParaRPr>
                    </a:p>
                  </a:txBody>
                  <a:tcPr marL="57785" marR="57785" marT="57785" marB="57785" anchor="t">
                    <a:lnL w="12700" cap="flat" cmpd="sng" algn="ctr">
                      <a:solidFill>
                        <a:srgbClr val="CACACA"/>
                      </a:solidFill>
                      <a:prstDash val="solid"/>
                      <a:round/>
                      <a:headEnd type="none" w="med" len="med"/>
                      <a:tailEnd type="none" w="med" len="med"/>
                    </a:lnL>
                    <a:lnR w="12700" cap="flat" cmpd="sng" algn="ctr">
                      <a:solidFill>
                        <a:srgbClr val="CACACA"/>
                      </a:solidFill>
                      <a:prstDash val="solid"/>
                      <a:round/>
                      <a:headEnd type="none" w="med" len="med"/>
                      <a:tailEnd type="none" w="med" len="med"/>
                    </a:lnR>
                    <a:lnT w="12700" cap="flat" cmpd="sng" algn="ctr">
                      <a:solidFill>
                        <a:srgbClr val="BBBBBB"/>
                      </a:solidFill>
                      <a:prstDash val="solid"/>
                      <a:round/>
                      <a:headEnd type="none" w="med" len="med"/>
                      <a:tailEnd type="none" w="med" len="med"/>
                    </a:lnT>
                    <a:lnB w="12700" cap="flat" cmpd="sng" algn="ctr">
                      <a:solidFill>
                        <a:srgbClr val="CACACA"/>
                      </a:solidFill>
                      <a:prstDash val="solid"/>
                      <a:round/>
                      <a:headEnd type="none" w="med" len="med"/>
                      <a:tailEnd type="none" w="med" len="med"/>
                    </a:lnB>
                  </a:tcPr>
                </a:tc>
                <a:tc>
                  <a:txBody>
                    <a:bodyPr/>
                    <a:lstStyle/>
                    <a:p>
                      <a:pPr indent="0" marL="0">
                        <a:lnSpc>
                          <a:spcPts val="1820"/>
                        </a:lnSpc>
                        <a:buNone/>
                      </a:pPr>
                      <a:r>
                        <a:rPr lang="en-US" sz="1300" dirty="0">
                          <a:solidFill>
                            <a:srgbClr val="1D2330"/>
                          </a:solidFill>
                          <a:latin typeface="Arial" pitchFamily="34" charset="0"/>
                          <a:ea typeface="Arial" pitchFamily="34" charset="-122"/>
                          <a:cs typeface="Arial" pitchFamily="34" charset="-120"/>
                        </a:rPr>
                        <a:t>Drag in an image</a:t>
                      </a:r>
                      <a:endParaRPr lang="en-US" sz="1300" dirty="0">
                        <a:latin typeface="Arial" charset="0"/>
                        <a:ea typeface="Arial" charset="0"/>
                        <a:cs typeface="Arial" charset="0"/>
                      </a:endParaRPr>
                    </a:p>
                  </a:txBody>
                  <a:tcPr marL="57785" marR="57785" marT="57785" marB="57785" anchor="t">
                    <a:lnL w="12700" cap="flat" cmpd="sng" algn="ctr">
                      <a:solidFill>
                        <a:srgbClr val="CACACA"/>
                      </a:solidFill>
                      <a:prstDash val="solid"/>
                      <a:round/>
                      <a:headEnd type="none" w="med" len="med"/>
                      <a:tailEnd type="none" w="med" len="med"/>
                    </a:lnL>
                    <a:lnR w="12700" cap="flat" cmpd="sng" algn="ctr">
                      <a:solidFill>
                        <a:srgbClr val="CACACA"/>
                      </a:solidFill>
                      <a:prstDash val="solid"/>
                      <a:round/>
                      <a:headEnd type="none" w="med" len="med"/>
                      <a:tailEnd type="none" w="med" len="med"/>
                    </a:lnR>
                    <a:lnT w="12700" cap="flat" cmpd="sng" algn="ctr">
                      <a:solidFill>
                        <a:srgbClr val="BBBBBB"/>
                      </a:solidFill>
                      <a:prstDash val="solid"/>
                      <a:round/>
                      <a:headEnd type="none" w="med" len="med"/>
                      <a:tailEnd type="none" w="med" len="med"/>
                    </a:lnT>
                    <a:lnB w="12700" cap="flat" cmpd="sng" algn="ctr">
                      <a:solidFill>
                        <a:srgbClr val="CACACA"/>
                      </a:solidFill>
                      <a:prstDash val="solid"/>
                      <a:round/>
                      <a:headEnd type="none" w="med" len="med"/>
                      <a:tailEnd type="none" w="med" len="med"/>
                    </a:lnB>
                  </a:tcPr>
                </a:tc>
                <a:tc>
                  <a:txBody>
                    <a:bodyPr/>
                    <a:lstStyle/>
                    <a:p>
                      <a:pPr indent="0" marL="0">
                        <a:lnSpc>
                          <a:spcPts val="1820"/>
                        </a:lnSpc>
                        <a:buNone/>
                      </a:pPr>
                      <a:r>
                        <a:rPr lang="en-US" sz="1300" dirty="0">
                          <a:solidFill>
                            <a:srgbClr val="1D2330"/>
                          </a:solidFill>
                          <a:latin typeface="Arial" pitchFamily="34" charset="0"/>
                          <a:ea typeface="Arial" pitchFamily="34" charset="-122"/>
                          <a:cs typeface="Arial" pitchFamily="34" charset="-120"/>
                        </a:rPr>
                        <a:t>Right-click › Create › Create colors for Blocks</a:t>
                      </a:r>
                      <a:endParaRPr lang="en-US" sz="1300" dirty="0">
                        <a:latin typeface="Arial" charset="0"/>
                        <a:ea typeface="Arial" charset="0"/>
                        <a:cs typeface="Arial" charset="0"/>
                      </a:endParaRPr>
                    </a:p>
                  </a:txBody>
                  <a:tcPr marL="57785" marR="57785" marT="57785" marB="57785" anchor="t">
                    <a:lnL w="12700" cap="flat" cmpd="sng" algn="ctr">
                      <a:solidFill>
                        <a:srgbClr val="CACACA"/>
                      </a:solidFill>
                      <a:prstDash val="solid"/>
                      <a:round/>
                      <a:headEnd type="none" w="med" len="med"/>
                      <a:tailEnd type="none" w="med" len="med"/>
                    </a:lnL>
                    <a:lnR w="12700" cap="flat" cmpd="sng" algn="ctr">
                      <a:solidFill>
                        <a:srgbClr val="CACACA"/>
                      </a:solidFill>
                      <a:prstDash val="solid"/>
                      <a:round/>
                      <a:headEnd type="none" w="med" len="med"/>
                      <a:tailEnd type="none" w="med" len="med"/>
                    </a:lnR>
                    <a:lnT w="12700" cap="flat" cmpd="sng" algn="ctr">
                      <a:solidFill>
                        <a:srgbClr val="BBBBBB"/>
                      </a:solidFill>
                      <a:prstDash val="solid"/>
                      <a:round/>
                      <a:headEnd type="none" w="med" len="med"/>
                      <a:tailEnd type="none" w="med" len="med"/>
                    </a:lnT>
                    <a:lnB w="12700" cap="flat" cmpd="sng" algn="ctr">
                      <a:solidFill>
                        <a:srgbClr val="CACACA"/>
                      </a:solidFill>
                      <a:prstDash val="solid"/>
                      <a:round/>
                      <a:headEnd type="none" w="med" len="med"/>
                      <a:tailEnd type="none" w="med" len="med"/>
                    </a:lnB>
                  </a:tcPr>
                </a:tc>
              </a:tr>
              <a:tr h="359321">
                <a:tc>
                  <a:txBody>
                    <a:bodyPr/>
                    <a:lstStyle/>
                    <a:p>
                      <a:pPr indent="0" marL="0">
                        <a:lnSpc>
                          <a:spcPts val="1820"/>
                        </a:lnSpc>
                        <a:buNone/>
                      </a:pPr>
                      <a:r>
                        <a:rPr lang="en-US" sz="1300" dirty="0">
                          <a:solidFill>
                            <a:srgbClr val="1D2330"/>
                          </a:solidFill>
                          <a:latin typeface="Arial" pitchFamily="34" charset="0"/>
                          <a:ea typeface="Arial" pitchFamily="34" charset="-122"/>
                          <a:cs typeface="Arial" pitchFamily="34" charset="-120"/>
                        </a:rPr>
                        <a:t>Use</a:t>
                      </a:r>
                      <a:endParaRPr lang="en-US" sz="1300" dirty="0">
                        <a:latin typeface="Arial" charset="0"/>
                        <a:ea typeface="Arial" charset="0"/>
                        <a:cs typeface="Arial" charset="0"/>
                      </a:endParaRPr>
                    </a:p>
                  </a:txBody>
                  <a:tcPr marL="57785" marR="57785" marT="57785" marB="57785" anchor="t">
                    <a:lnL w="12700" cap="flat" cmpd="sng" algn="ctr">
                      <a:solidFill>
                        <a:srgbClr val="CACACA"/>
                      </a:solidFill>
                      <a:prstDash val="solid"/>
                      <a:round/>
                      <a:headEnd type="none" w="med" len="med"/>
                      <a:tailEnd type="none" w="med" len="med"/>
                    </a:lnL>
                    <a:lnR w="12700" cap="flat" cmpd="sng" algn="ctr">
                      <a:solidFill>
                        <a:srgbClr val="CACACA"/>
                      </a:solidFill>
                      <a:prstDash val="solid"/>
                      <a:round/>
                      <a:headEnd type="none" w="med" len="med"/>
                      <a:tailEnd type="none" w="med" len="med"/>
                    </a:lnR>
                    <a:lnT w="12700" cap="flat" cmpd="sng" algn="ctr">
                      <a:solidFill>
                        <a:srgbClr val="CACACA"/>
                      </a:solidFill>
                      <a:prstDash val="solid"/>
                      <a:round/>
                      <a:headEnd type="none" w="med" len="med"/>
                      <a:tailEnd type="none" w="med" len="med"/>
                    </a:lnT>
                    <a:lnB w="12700" cap="flat" cmpd="sng" algn="ctr">
                      <a:solidFill>
                        <a:srgbClr val="CACACA"/>
                      </a:solidFill>
                      <a:prstDash val="solid"/>
                      <a:round/>
                      <a:headEnd type="none" w="med" len="med"/>
                      <a:tailEnd type="none" w="med" len="med"/>
                    </a:lnB>
                  </a:tcPr>
                </a:tc>
                <a:tc>
                  <a:txBody>
                    <a:bodyPr/>
                    <a:lstStyle/>
                    <a:p>
                      <a:pPr indent="0" marL="0">
                        <a:lnSpc>
                          <a:spcPts val="1820"/>
                        </a:lnSpc>
                        <a:buNone/>
                      </a:pPr>
                      <a:r>
                        <a:rPr lang="en-US" sz="1300" dirty="0">
                          <a:solidFill>
                            <a:srgbClr val="1D2330"/>
                          </a:solidFill>
                          <a:latin typeface="Arial" pitchFamily="34" charset="0"/>
                          <a:ea typeface="Arial" pitchFamily="34" charset="-122"/>
                          <a:cs typeface="Arial" pitchFamily="34" charset="-120"/>
                        </a:rPr>
                        <a:t>Drag onto a SpriteRenderer</a:t>
                      </a:r>
                      <a:endParaRPr lang="en-US" sz="1300" dirty="0">
                        <a:latin typeface="Arial" charset="0"/>
                        <a:ea typeface="Arial" charset="0"/>
                        <a:cs typeface="Arial" charset="0"/>
                      </a:endParaRPr>
                    </a:p>
                  </a:txBody>
                  <a:tcPr marL="57785" marR="57785" marT="57785" marB="57785" anchor="t">
                    <a:lnL w="12700" cap="flat" cmpd="sng" algn="ctr">
                      <a:solidFill>
                        <a:srgbClr val="CACACA"/>
                      </a:solidFill>
                      <a:prstDash val="solid"/>
                      <a:round/>
                      <a:headEnd type="none" w="med" len="med"/>
                      <a:tailEnd type="none" w="med" len="med"/>
                    </a:lnL>
                    <a:lnR w="12700" cap="flat" cmpd="sng" algn="ctr">
                      <a:solidFill>
                        <a:srgbClr val="CACACA"/>
                      </a:solidFill>
                      <a:prstDash val="solid"/>
                      <a:round/>
                      <a:headEnd type="none" w="med" len="med"/>
                      <a:tailEnd type="none" w="med" len="med"/>
                    </a:lnR>
                    <a:lnT w="12700" cap="flat" cmpd="sng" algn="ctr">
                      <a:solidFill>
                        <a:srgbClr val="CACACA"/>
                      </a:solidFill>
                      <a:prstDash val="solid"/>
                      <a:round/>
                      <a:headEnd type="none" w="med" len="med"/>
                      <a:tailEnd type="none" w="med" len="med"/>
                    </a:lnT>
                    <a:lnB w="12700" cap="flat" cmpd="sng" algn="ctr">
                      <a:solidFill>
                        <a:srgbClr val="CACACA"/>
                      </a:solidFill>
                      <a:prstDash val="solid"/>
                      <a:round/>
                      <a:headEnd type="none" w="med" len="med"/>
                      <a:tailEnd type="none" w="med" len="med"/>
                    </a:lnB>
                  </a:tcPr>
                </a:tc>
                <a:tc>
                  <a:txBody>
                    <a:bodyPr/>
                    <a:lstStyle/>
                    <a:p>
                      <a:pPr indent="0" marL="0">
                        <a:lnSpc>
                          <a:spcPts val="1820"/>
                        </a:lnSpc>
                        <a:buNone/>
                      </a:pPr>
                      <a:r>
                        <a:rPr lang="en-US" sz="1300" dirty="0">
                          <a:solidFill>
                            <a:srgbClr val="1D2330"/>
                          </a:solidFill>
                          <a:latin typeface="Arial" pitchFamily="34" charset="0"/>
                          <a:ea typeface="Arial" pitchFamily="34" charset="-122"/>
                          <a:cs typeface="Arial" pitchFamily="34" charset="-120"/>
                        </a:rPr>
                        <a:t>Drag onto a ColorBlock</a:t>
                      </a:r>
                      <a:endParaRPr lang="en-US" sz="1300" dirty="0">
                        <a:latin typeface="Arial" charset="0"/>
                        <a:ea typeface="Arial" charset="0"/>
                        <a:cs typeface="Arial" charset="0"/>
                      </a:endParaRPr>
                    </a:p>
                  </a:txBody>
                  <a:tcPr marL="57785" marR="57785" marT="57785" marB="57785" anchor="t">
                    <a:lnL w="12700" cap="flat" cmpd="sng" algn="ctr">
                      <a:solidFill>
                        <a:srgbClr val="CACACA"/>
                      </a:solidFill>
                      <a:prstDash val="solid"/>
                      <a:round/>
                      <a:headEnd type="none" w="med" len="med"/>
                      <a:tailEnd type="none" w="med" len="med"/>
                    </a:lnL>
                    <a:lnR w="12700" cap="flat" cmpd="sng" algn="ctr">
                      <a:solidFill>
                        <a:srgbClr val="CACACA"/>
                      </a:solidFill>
                      <a:prstDash val="solid"/>
                      <a:round/>
                      <a:headEnd type="none" w="med" len="med"/>
                      <a:tailEnd type="none" w="med" len="med"/>
                    </a:lnR>
                    <a:lnT w="12700" cap="flat" cmpd="sng" algn="ctr">
                      <a:solidFill>
                        <a:srgbClr val="CACACA"/>
                      </a:solidFill>
                      <a:prstDash val="solid"/>
                      <a:round/>
                      <a:headEnd type="none" w="med" len="med"/>
                      <a:tailEnd type="none" w="med" len="med"/>
                    </a:lnT>
                    <a:lnB w="12700" cap="flat" cmpd="sng" algn="ctr">
                      <a:solidFill>
                        <a:srgbClr val="CACACA"/>
                      </a:solidFill>
                      <a:prstDash val="solid"/>
                      <a:round/>
                      <a:headEnd type="none" w="med" len="med"/>
                      <a:tailEnd type="none" w="med" len="med"/>
                    </a:lnB>
                  </a:tcPr>
                </a:tc>
              </a:tr>
              <a:tr h="359321">
                <a:tc>
                  <a:txBody>
                    <a:bodyPr/>
                    <a:lstStyle/>
                    <a:p>
                      <a:pPr indent="0" marL="0">
                        <a:lnSpc>
                          <a:spcPts val="1820"/>
                        </a:lnSpc>
                        <a:buNone/>
                      </a:pPr>
                      <a:r>
                        <a:rPr lang="en-US" sz="1300" dirty="0">
                          <a:solidFill>
                            <a:srgbClr val="1D2330"/>
                          </a:solidFill>
                          <a:latin typeface="Arial" pitchFamily="34" charset="0"/>
                          <a:ea typeface="Arial" pitchFamily="34" charset="-122"/>
                          <a:cs typeface="Arial" pitchFamily="34" charset="-120"/>
                        </a:rPr>
                        <a:t>Change</a:t>
                      </a:r>
                      <a:endParaRPr lang="en-US" sz="1300" dirty="0">
                        <a:latin typeface="Arial" charset="0"/>
                        <a:ea typeface="Arial" charset="0"/>
                        <a:cs typeface="Arial" charset="0"/>
                      </a:endParaRPr>
                    </a:p>
                  </a:txBody>
                  <a:tcPr marL="57785" marR="57785" marT="57785" marB="57785" anchor="t">
                    <a:lnL w="12700" cap="flat" cmpd="sng" algn="ctr">
                      <a:solidFill>
                        <a:srgbClr val="CACACA"/>
                      </a:solidFill>
                      <a:prstDash val="solid"/>
                      <a:round/>
                      <a:headEnd type="none" w="med" len="med"/>
                      <a:tailEnd type="none" w="med" len="med"/>
                    </a:lnL>
                    <a:lnR w="12700" cap="flat" cmpd="sng" algn="ctr">
                      <a:solidFill>
                        <a:srgbClr val="CACACA"/>
                      </a:solidFill>
                      <a:prstDash val="solid"/>
                      <a:round/>
                      <a:headEnd type="none" w="med" len="med"/>
                      <a:tailEnd type="none" w="med" len="med"/>
                    </a:lnR>
                    <a:lnT w="12700" cap="flat" cmpd="sng" algn="ctr">
                      <a:solidFill>
                        <a:srgbClr val="CACACA"/>
                      </a:solidFill>
                      <a:prstDash val="solid"/>
                      <a:round/>
                      <a:headEnd type="none" w="med" len="med"/>
                      <a:tailEnd type="none" w="med" len="med"/>
                    </a:lnT>
                    <a:lnB w="12700" cap="flat" cmpd="sng" algn="ctr">
                      <a:solidFill>
                        <a:srgbClr val="CACACA"/>
                      </a:solidFill>
                      <a:prstDash val="solid"/>
                      <a:round/>
                      <a:headEnd type="none" w="med" len="med"/>
                      <a:tailEnd type="none" w="med" len="med"/>
                    </a:lnB>
                  </a:tcPr>
                </a:tc>
                <a:tc>
                  <a:txBody>
                    <a:bodyPr/>
                    <a:lstStyle/>
                    <a:p>
                      <a:pPr indent="0" marL="0">
                        <a:lnSpc>
                          <a:spcPts val="1820"/>
                        </a:lnSpc>
                        <a:buNone/>
                      </a:pPr>
                      <a:r>
                        <a:rPr lang="en-US" sz="1300" dirty="0">
                          <a:solidFill>
                            <a:srgbClr val="1D2330"/>
                          </a:solidFill>
                          <a:latin typeface="Arial" pitchFamily="34" charset="0"/>
                          <a:ea typeface="Arial" pitchFamily="34" charset="-122"/>
                          <a:cs typeface="Arial" pitchFamily="34" charset="-120"/>
                        </a:rPr>
                        <a:t>Every object using Egg changes</a:t>
                      </a:r>
                      <a:endParaRPr lang="en-US" sz="1300" dirty="0">
                        <a:latin typeface="Arial" charset="0"/>
                        <a:ea typeface="Arial" charset="0"/>
                        <a:cs typeface="Arial" charset="0"/>
                      </a:endParaRPr>
                    </a:p>
                  </a:txBody>
                  <a:tcPr marL="57785" marR="57785" marT="57785" marB="57785" anchor="t">
                    <a:lnL w="12700" cap="flat" cmpd="sng" algn="ctr">
                      <a:solidFill>
                        <a:srgbClr val="CACACA"/>
                      </a:solidFill>
                      <a:prstDash val="solid"/>
                      <a:round/>
                      <a:headEnd type="none" w="med" len="med"/>
                      <a:tailEnd type="none" w="med" len="med"/>
                    </a:lnL>
                    <a:lnR w="12700" cap="flat" cmpd="sng" algn="ctr">
                      <a:solidFill>
                        <a:srgbClr val="CACACA"/>
                      </a:solidFill>
                      <a:prstDash val="solid"/>
                      <a:round/>
                      <a:headEnd type="none" w="med" len="med"/>
                      <a:tailEnd type="none" w="med" len="med"/>
                    </a:lnR>
                    <a:lnT w="12700" cap="flat" cmpd="sng" algn="ctr">
                      <a:solidFill>
                        <a:srgbClr val="CACACA"/>
                      </a:solidFill>
                      <a:prstDash val="solid"/>
                      <a:round/>
                      <a:headEnd type="none" w="med" len="med"/>
                      <a:tailEnd type="none" w="med" len="med"/>
                    </a:lnT>
                    <a:lnB w="12700" cap="flat" cmpd="sng" algn="ctr">
                      <a:solidFill>
                        <a:srgbClr val="CACACA"/>
                      </a:solidFill>
                      <a:prstDash val="solid"/>
                      <a:round/>
                      <a:headEnd type="none" w="med" len="med"/>
                      <a:tailEnd type="none" w="med" len="med"/>
                    </a:lnB>
                  </a:tcPr>
                </a:tc>
                <a:tc>
                  <a:txBody>
                    <a:bodyPr/>
                    <a:lstStyle/>
                    <a:p>
                      <a:pPr indent="0" marL="0">
                        <a:lnSpc>
                          <a:spcPts val="1820"/>
                        </a:lnSpc>
                        <a:buNone/>
                      </a:pPr>
                      <a:r>
                        <a:rPr lang="en-US" sz="1300" dirty="0">
                          <a:solidFill>
                            <a:srgbClr val="1D2330"/>
                          </a:solidFill>
                          <a:latin typeface="Arial" pitchFamily="34" charset="0"/>
                          <a:ea typeface="Arial" pitchFamily="34" charset="-122"/>
                          <a:cs typeface="Arial" pitchFamily="34" charset="-120"/>
                        </a:rPr>
                        <a:t>Every ColorBlock using RedBlock changes</a:t>
                      </a:r>
                      <a:endParaRPr lang="en-US" sz="1300" dirty="0">
                        <a:latin typeface="Arial" charset="0"/>
                        <a:ea typeface="Arial" charset="0"/>
                        <a:cs typeface="Arial" charset="0"/>
                      </a:endParaRPr>
                    </a:p>
                  </a:txBody>
                  <a:tcPr marL="57785" marR="57785" marT="57785" marB="57785" anchor="t">
                    <a:lnL w="12700" cap="flat" cmpd="sng" algn="ctr">
                      <a:solidFill>
                        <a:srgbClr val="CACACA"/>
                      </a:solidFill>
                      <a:prstDash val="solid"/>
                      <a:round/>
                      <a:headEnd type="none" w="med" len="med"/>
                      <a:tailEnd type="none" w="med" len="med"/>
                    </a:lnL>
                    <a:lnR w="12700" cap="flat" cmpd="sng" algn="ctr">
                      <a:solidFill>
                        <a:srgbClr val="CACACA"/>
                      </a:solidFill>
                      <a:prstDash val="solid"/>
                      <a:round/>
                      <a:headEnd type="none" w="med" len="med"/>
                      <a:tailEnd type="none" w="med" len="med"/>
                    </a:lnR>
                    <a:lnT w="12700" cap="flat" cmpd="sng" algn="ctr">
                      <a:solidFill>
                        <a:srgbClr val="CACACA"/>
                      </a:solidFill>
                      <a:prstDash val="solid"/>
                      <a:round/>
                      <a:headEnd type="none" w="med" len="med"/>
                      <a:tailEnd type="none" w="med" len="med"/>
                    </a:lnT>
                    <a:lnB w="12700" cap="flat" cmpd="sng" algn="ctr">
                      <a:solidFill>
                        <a:srgbClr val="CACACA"/>
                      </a:solidFill>
                      <a:prstDash val="solid"/>
                      <a:round/>
                      <a:headEnd type="none" w="med" len="med"/>
                      <a:tailEnd type="none" w="med" len="med"/>
                    </a:lnB>
                  </a:tcPr>
                </a:tc>
              </a:tr>
            </a:tbl>
          </a:graphicData>
        </a:graphic>
      </p:graphicFrame>
      <p:sp>
        <p:nvSpPr>
          <p:cNvPr id="6" name="Shape 3"/>
          <p:cNvSpPr/>
          <p:nvPr/>
        </p:nvSpPr>
        <p:spPr>
          <a:xfrm>
            <a:off x="812800" y="3794323"/>
            <a:ext cx="3420517" cy="1341090"/>
          </a:xfrm>
          <a:prstGeom prst="roundRect">
            <a:avLst>
              <a:gd name="adj" fmla="val 7576"/>
            </a:avLst>
          </a:prstGeom>
          <a:solidFill>
            <a:srgbClr val="EFEAFD"/>
          </a:solidFill>
          <a:ln/>
        </p:spPr>
      </p:sp>
      <p:sp>
        <p:nvSpPr>
          <p:cNvPr id="7" name="Text 4"/>
          <p:cNvSpPr/>
          <p:nvPr/>
        </p:nvSpPr>
        <p:spPr>
          <a:xfrm>
            <a:off x="990600" y="3972123"/>
            <a:ext cx="3156864" cy="254000"/>
          </a:xfrm>
          <a:prstGeom prst="rect">
            <a:avLst/>
          </a:prstGeom>
          <a:noFill/>
          <a:ln/>
        </p:spPr>
        <p:txBody>
          <a:bodyPr wrap="square" lIns="0" tIns="0" rIns="0" bIns="0" rtlCol="0" anchor="t">
            <a:normAutofit/>
          </a:bodyPr>
          <a:lstStyle/>
          <a:p>
            <a:pPr algn="l" indent="0" marL="0">
              <a:lnSpc>
                <a:spcPts val="1800"/>
              </a:lnSpc>
              <a:buNone/>
            </a:pPr>
            <a:r>
              <a:rPr lang="en-US" sz="1500" b="1" dirty="0">
                <a:solidFill>
                  <a:srgbClr val="3F2A9C"/>
                </a:solidFill>
                <a:latin typeface="Arial" pitchFamily="34" charset="0"/>
                <a:ea typeface="Arial" pitchFamily="34" charset="-122"/>
                <a:cs typeface="Arial" pitchFamily="34" charset="-120"/>
              </a:rPr>
              <a:t>Make one</a:t>
            </a:r>
            <a:endParaRPr lang="en-US" sz="1500" dirty="0"/>
          </a:p>
        </p:txBody>
      </p:sp>
      <p:sp>
        <p:nvSpPr>
          <p:cNvPr id="8" name="Text 5"/>
          <p:cNvSpPr/>
          <p:nvPr/>
        </p:nvSpPr>
        <p:spPr>
          <a:xfrm>
            <a:off x="990600" y="4264223"/>
            <a:ext cx="3156864" cy="71879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1D2330"/>
                </a:solidFill>
                <a:latin typeface="Arial" pitchFamily="34" charset="0"/>
                <a:ea typeface="Arial" pitchFamily="34" charset="-122"/>
                <a:cs typeface="Arial" pitchFamily="34" charset="-120"/>
              </a:rPr>
              <a:t>Subclass ScriptableObject and add [CreateAssetMenu]. It provides data only: no behavior.</a:t>
            </a:r>
            <a:endParaRPr lang="en-US" sz="1300" dirty="0"/>
          </a:p>
        </p:txBody>
      </p:sp>
      <p:sp>
        <p:nvSpPr>
          <p:cNvPr id="9" name="Shape 6"/>
          <p:cNvSpPr/>
          <p:nvPr/>
        </p:nvSpPr>
        <p:spPr>
          <a:xfrm>
            <a:off x="4385717" y="3794323"/>
            <a:ext cx="3420517" cy="1341090"/>
          </a:xfrm>
          <a:prstGeom prst="roundRect">
            <a:avLst>
              <a:gd name="adj" fmla="val 7576"/>
            </a:avLst>
          </a:prstGeom>
          <a:solidFill>
            <a:srgbClr val="E8F0FD"/>
          </a:solidFill>
          <a:ln/>
        </p:spPr>
      </p:sp>
      <p:sp>
        <p:nvSpPr>
          <p:cNvPr id="10" name="Text 7"/>
          <p:cNvSpPr/>
          <p:nvPr/>
        </p:nvSpPr>
        <p:spPr>
          <a:xfrm>
            <a:off x="4563517" y="3972123"/>
            <a:ext cx="3156864" cy="254000"/>
          </a:xfrm>
          <a:prstGeom prst="rect">
            <a:avLst/>
          </a:prstGeom>
          <a:noFill/>
          <a:ln/>
        </p:spPr>
        <p:txBody>
          <a:bodyPr wrap="square" lIns="0" tIns="0" rIns="0" bIns="0" rtlCol="0" anchor="t">
            <a:normAutofit/>
          </a:bodyPr>
          <a:lstStyle/>
          <a:p>
            <a:pPr algn="l" indent="0" marL="0">
              <a:lnSpc>
                <a:spcPts val="1800"/>
              </a:lnSpc>
              <a:buNone/>
            </a:pPr>
            <a:r>
              <a:rPr lang="en-US" sz="1500" b="1" dirty="0">
                <a:solidFill>
                  <a:srgbClr val="1F4FA8"/>
                </a:solidFill>
                <a:latin typeface="Arial" pitchFamily="34" charset="0"/>
                <a:ea typeface="Arial" pitchFamily="34" charset="-122"/>
                <a:cs typeface="Arial" pitchFamily="34" charset="-120"/>
              </a:rPr>
              <a:t>Play-mode edits stay</a:t>
            </a:r>
            <a:endParaRPr lang="en-US" sz="1500" dirty="0"/>
          </a:p>
        </p:txBody>
      </p:sp>
      <p:sp>
        <p:nvSpPr>
          <p:cNvPr id="11" name="Text 8"/>
          <p:cNvSpPr/>
          <p:nvPr/>
        </p:nvSpPr>
        <p:spPr>
          <a:xfrm>
            <a:off x="4563517" y="4264223"/>
            <a:ext cx="3156864" cy="48766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1D2330"/>
                </a:solidFill>
                <a:latin typeface="Arial" pitchFamily="34" charset="0"/>
                <a:ea typeface="Arial" pitchFamily="34" charset="-122"/>
                <a:cs typeface="Arial" pitchFamily="34" charset="-120"/>
              </a:rPr>
              <a:t>It's an asset, not part of the scene, so changes made while playing are kept.</a:t>
            </a:r>
            <a:endParaRPr lang="en-US" sz="1300" dirty="0"/>
          </a:p>
        </p:txBody>
      </p:sp>
      <p:sp>
        <p:nvSpPr>
          <p:cNvPr id="12" name="Shape 9"/>
          <p:cNvSpPr/>
          <p:nvPr/>
        </p:nvSpPr>
        <p:spPr>
          <a:xfrm>
            <a:off x="7958634" y="3794323"/>
            <a:ext cx="3420566" cy="1341090"/>
          </a:xfrm>
          <a:prstGeom prst="roundRect">
            <a:avLst>
              <a:gd name="adj" fmla="val 7576"/>
            </a:avLst>
          </a:prstGeom>
          <a:solidFill>
            <a:srgbClr val="FDF5E6"/>
          </a:solidFill>
          <a:ln/>
        </p:spPr>
      </p:sp>
      <p:sp>
        <p:nvSpPr>
          <p:cNvPr id="13" name="Text 10"/>
          <p:cNvSpPr/>
          <p:nvPr/>
        </p:nvSpPr>
        <p:spPr>
          <a:xfrm>
            <a:off x="8136434" y="3972123"/>
            <a:ext cx="3156915" cy="254000"/>
          </a:xfrm>
          <a:prstGeom prst="rect">
            <a:avLst/>
          </a:prstGeom>
          <a:noFill/>
          <a:ln/>
        </p:spPr>
        <p:txBody>
          <a:bodyPr wrap="square" lIns="0" tIns="0" rIns="0" bIns="0" rtlCol="0" anchor="t">
            <a:normAutofit/>
          </a:bodyPr>
          <a:lstStyle/>
          <a:p>
            <a:pPr algn="l" indent="0" marL="0">
              <a:lnSpc>
                <a:spcPts val="1800"/>
              </a:lnSpc>
              <a:buNone/>
            </a:pPr>
            <a:r>
              <a:rPr lang="en-US" sz="1500" b="1" dirty="0">
                <a:solidFill>
                  <a:srgbClr val="7A4D0E"/>
                </a:solidFill>
                <a:latin typeface="Arial" pitchFamily="34" charset="0"/>
                <a:ea typeface="Arial" pitchFamily="34" charset="-122"/>
                <a:cs typeface="Arial" pitchFamily="34" charset="-120"/>
              </a:rPr>
              <a:t>AddComponent timing</a:t>
            </a:r>
            <a:endParaRPr lang="en-US" sz="1500" dirty="0"/>
          </a:p>
        </p:txBody>
      </p:sp>
      <p:sp>
        <p:nvSpPr>
          <p:cNvPr id="14" name="Text 11"/>
          <p:cNvSpPr/>
          <p:nvPr/>
        </p:nvSpPr>
        <p:spPr>
          <a:xfrm>
            <a:off x="8136434" y="4264223"/>
            <a:ext cx="3156915" cy="48766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3D2A08"/>
                </a:solidFill>
                <a:latin typeface="Arial" pitchFamily="34" charset="0"/>
                <a:ea typeface="Arial" pitchFamily="34" charset="-122"/>
                <a:cs typeface="Arial" pitchFamily="34" charset="-120"/>
              </a:rPr>
              <a:t>Awake() runs inside AddComponent(); Start() runs later, before the first Update().</a:t>
            </a:r>
            <a:endParaRPr lang="en-US" sz="1300" dirty="0"/>
          </a:p>
        </p:txBody>
      </p:sp>
      <p:sp>
        <p:nvSpPr>
          <p:cNvPr id="15" name="Text 12"/>
          <p:cNvSpPr/>
          <p:nvPr/>
        </p:nvSpPr>
        <p:spPr>
          <a:xfrm>
            <a:off x="812800" y="623828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B6475"/>
                </a:solidFill>
                <a:latin typeface="Arial" pitchFamily="34" charset="0"/>
                <a:ea typeface="Arial" pitchFamily="34" charset="-122"/>
                <a:cs typeface="Arial" pitchFamily="34" charset="-120"/>
              </a:rPr>
              <a:t>Module 5 · Summary · 5</a:t>
            </a:r>
            <a:endParaRPr lang="en-US" sz="1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EEF1F7"/>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2A5FC4"/>
                </a:solidFill>
                <a:latin typeface="Arial" pitchFamily="34" charset="0"/>
                <a:ea typeface="Arial" pitchFamily="34" charset="-122"/>
                <a:cs typeface="Arial" pitchFamily="34" charset="-120"/>
              </a:rPr>
              <a:t>CHECK YOUR UNDERSTANDING · 1 OF 2</a:t>
            </a:r>
            <a:endParaRPr lang="en-US" sz="1200" dirty="0"/>
          </a:p>
        </p:txBody>
      </p:sp>
      <p:sp>
        <p:nvSpPr>
          <p:cNvPr id="3" name="Text 1"/>
          <p:cNvSpPr/>
          <p:nvPr>
            <p:ph type="title"/>
          </p:nvPr>
        </p:nvSpPr>
        <p:spPr>
          <a:xfrm>
            <a:off x="812800" y="1254720"/>
            <a:ext cx="10883392" cy="492720"/>
          </a:xfrm>
          <a:prstGeom prst="rect">
            <a:avLst/>
          </a:prstGeom>
          <a:noFill/>
          <a:ln/>
        </p:spPr>
        <p:txBody>
          <a:bodyPr wrap="square" lIns="0" tIns="0" rIns="0" bIns="0" rtlCol="0" anchor="t">
            <a:normAutofit/>
          </a:bodyPr>
          <a:lstStyle/>
          <a:p>
            <a:pPr algn="l" indent="0" marL="0">
              <a:lnSpc>
                <a:spcPts val="3680"/>
              </a:lnSpc>
              <a:buNone/>
            </a:pPr>
            <a:r>
              <a:rPr lang="en-US" sz="3200" b="1" i="0" spc="-50" kern="0" dirty="0">
                <a:solidFill>
                  <a:srgbClr val="1D2330"/>
                </a:solidFill>
                <a:latin typeface="Arial" pitchFamily="34" charset="0"/>
                <a:ea typeface="Arial" pitchFamily="34" charset="-122"/>
                <a:cs typeface="Arial" pitchFamily="34" charset="-120"/>
              </a:rPr>
              <a:t>Platformer physics</a:t>
            </a:r>
            <a:endParaRPr lang="en-US" sz="3200" dirty="0"/>
          </a:p>
        </p:txBody>
      </p:sp>
      <p:sp>
        <p:nvSpPr>
          <p:cNvPr id="4" name="Shape 2"/>
          <p:cNvSpPr/>
          <p:nvPr/>
        </p:nvSpPr>
        <p:spPr>
          <a:xfrm>
            <a:off x="815975" y="1953816"/>
            <a:ext cx="3397250" cy="2965202"/>
          </a:xfrm>
          <a:prstGeom prst="roundRect">
            <a:avLst>
              <a:gd name="adj" fmla="val 4176"/>
            </a:avLst>
          </a:prstGeom>
          <a:solidFill>
            <a:srgbClr val="FDFDFE"/>
          </a:solidFill>
          <a:ln w="6350">
            <a:solidFill>
              <a:srgbClr val="DFE3EC"/>
            </a:solidFill>
            <a:prstDash val="solid"/>
          </a:ln>
        </p:spPr>
      </p:sp>
      <p:sp>
        <p:nvSpPr>
          <p:cNvPr id="5" name="Text 3"/>
          <p:cNvSpPr/>
          <p:nvPr/>
        </p:nvSpPr>
        <p:spPr>
          <a:xfrm>
            <a:off x="1022350" y="2160191"/>
            <a:ext cx="3074035" cy="345430"/>
          </a:xfrm>
          <a:prstGeom prst="rect">
            <a:avLst/>
          </a:prstGeom>
          <a:noFill/>
          <a:ln/>
        </p:spPr>
        <p:txBody>
          <a:bodyPr wrap="square" lIns="0" tIns="0" rIns="0" bIns="0" rtlCol="0" anchor="t">
            <a:normAutofit/>
          </a:bodyPr>
          <a:lstStyle/>
          <a:p>
            <a:pPr algn="l" indent="0" marL="0">
              <a:lnSpc>
                <a:spcPts val="2520"/>
              </a:lnSpc>
              <a:buNone/>
            </a:pPr>
            <a:r>
              <a:rPr lang="en-US" sz="1800" b="1" dirty="0">
                <a:solidFill>
                  <a:srgbClr val="2A5FC4"/>
                </a:solidFill>
                <a:latin typeface="Courier New" pitchFamily="49" charset="0"/>
                <a:ea typeface="Courier New" pitchFamily="49" charset="-122"/>
                <a:cs typeface="Courier New" pitchFamily="49" charset="-120"/>
              </a:rPr>
              <a:t>1</a:t>
            </a:r>
            <a:endParaRPr lang="en-US" sz="1800" dirty="0"/>
          </a:p>
        </p:txBody>
      </p:sp>
      <p:sp>
        <p:nvSpPr>
          <p:cNvPr id="6" name="Text 4"/>
          <p:cNvSpPr/>
          <p:nvPr/>
        </p:nvSpPr>
        <p:spPr>
          <a:xfrm>
            <a:off x="1022350" y="2556421"/>
            <a:ext cx="3074035" cy="985441"/>
          </a:xfrm>
          <a:prstGeom prst="rect">
            <a:avLst/>
          </a:prstGeom>
          <a:noFill/>
          <a:ln/>
        </p:spPr>
        <p:txBody>
          <a:bodyPr wrap="square" lIns="0" tIns="0" rIns="0" bIns="0" rtlCol="0" anchor="t">
            <a:normAutofit/>
          </a:bodyPr>
          <a:lstStyle/>
          <a:p>
            <a:pPr algn="l" indent="0" marL="0">
              <a:lnSpc>
                <a:spcPts val="1890"/>
              </a:lnSpc>
              <a:buNone/>
            </a:pPr>
            <a:r>
              <a:rPr lang="en-US" sz="1400" dirty="0">
                <a:solidFill>
                  <a:srgbClr val="1D2330"/>
                </a:solidFill>
                <a:latin typeface="Arial" pitchFamily="34" charset="0"/>
                <a:ea typeface="Arial" pitchFamily="34" charset="-122"/>
                <a:cs typeface="Arial" pitchFamily="34" charset="-120"/>
              </a:rPr>
              <a:t>Space sets linearVelocity = (0, 10); later in the same Update(), D sets it to (5, linearVelocity.y). You hold both. Which way does the hero go?</a:t>
            </a:r>
            <a:endParaRPr lang="en-US" sz="1400" dirty="0"/>
          </a:p>
        </p:txBody>
      </p:sp>
      <p:sp>
        <p:nvSpPr>
          <p:cNvPr id="7" name="Text 5"/>
          <p:cNvSpPr/>
          <p:nvPr/>
        </p:nvSpPr>
        <p:spPr>
          <a:xfrm>
            <a:off x="1022350" y="3592661"/>
            <a:ext cx="3074035" cy="248245"/>
          </a:xfrm>
          <a:prstGeom prst="rect">
            <a:avLst/>
          </a:prstGeom>
          <a:noFill/>
          <a:ln/>
        </p:spPr>
        <p:txBody>
          <a:bodyPr wrap="square" lIns="0" tIns="0" rIns="0" bIns="0" rtlCol="0" anchor="t">
            <a:normAutofit/>
          </a:bodyPr>
          <a:lstStyle/>
          <a:p>
            <a:pPr algn="l" indent="0" marL="0">
              <a:lnSpc>
                <a:spcPts val="1755"/>
              </a:lnSpc>
              <a:buNone/>
            </a:pPr>
            <a:r>
              <a:rPr lang="en-US" sz="1300" dirty="0">
                <a:solidFill>
                  <a:srgbClr val="4F586A"/>
                </a:solidFill>
                <a:latin typeface="Arial" pitchFamily="34" charset="0"/>
                <a:ea typeface="Arial" pitchFamily="34" charset="-122"/>
                <a:cs typeface="Arial" pitchFamily="34" charset="-120"/>
              </a:rPr>
              <a:t>a. Straight up</a:t>
            </a:r>
            <a:endParaRPr lang="en-US" sz="1300" dirty="0"/>
          </a:p>
        </p:txBody>
      </p:sp>
      <p:sp>
        <p:nvSpPr>
          <p:cNvPr id="8" name="Text 6"/>
          <p:cNvSpPr/>
          <p:nvPr/>
        </p:nvSpPr>
        <p:spPr>
          <a:xfrm>
            <a:off x="1022350" y="3891707"/>
            <a:ext cx="3074035" cy="248245"/>
          </a:xfrm>
          <a:prstGeom prst="rect">
            <a:avLst/>
          </a:prstGeom>
          <a:noFill/>
          <a:ln/>
        </p:spPr>
        <p:txBody>
          <a:bodyPr wrap="square" lIns="0" tIns="0" rIns="0" bIns="0" rtlCol="0" anchor="t">
            <a:normAutofit/>
          </a:bodyPr>
          <a:lstStyle/>
          <a:p>
            <a:pPr algn="l" indent="0" marL="0">
              <a:lnSpc>
                <a:spcPts val="1755"/>
              </a:lnSpc>
              <a:buNone/>
            </a:pPr>
            <a:r>
              <a:rPr lang="en-US" sz="1300" dirty="0">
                <a:solidFill>
                  <a:srgbClr val="4F586A"/>
                </a:solidFill>
                <a:latin typeface="Arial" pitchFamily="34" charset="0"/>
                <a:ea typeface="Arial" pitchFamily="34" charset="-122"/>
                <a:cs typeface="Arial" pitchFamily="34" charset="-120"/>
              </a:rPr>
              <a:t>b. Up and to the right</a:t>
            </a:r>
            <a:endParaRPr lang="en-US" sz="1300" dirty="0"/>
          </a:p>
        </p:txBody>
      </p:sp>
      <p:sp>
        <p:nvSpPr>
          <p:cNvPr id="9" name="Text 7"/>
          <p:cNvSpPr/>
          <p:nvPr/>
        </p:nvSpPr>
        <p:spPr>
          <a:xfrm>
            <a:off x="1022350" y="4190752"/>
            <a:ext cx="3074035" cy="248245"/>
          </a:xfrm>
          <a:prstGeom prst="rect">
            <a:avLst/>
          </a:prstGeom>
          <a:noFill/>
          <a:ln/>
        </p:spPr>
        <p:txBody>
          <a:bodyPr wrap="square" lIns="0" tIns="0" rIns="0" bIns="0" rtlCol="0" anchor="t">
            <a:normAutofit/>
          </a:bodyPr>
          <a:lstStyle/>
          <a:p>
            <a:pPr algn="l" indent="0" marL="0">
              <a:lnSpc>
                <a:spcPts val="1755"/>
              </a:lnSpc>
              <a:buNone/>
            </a:pPr>
            <a:r>
              <a:rPr lang="en-US" sz="1300" dirty="0">
                <a:solidFill>
                  <a:srgbClr val="4F586A"/>
                </a:solidFill>
                <a:latin typeface="Arial" pitchFamily="34" charset="0"/>
                <a:ea typeface="Arial" pitchFamily="34" charset="-122"/>
                <a:cs typeface="Arial" pitchFamily="34" charset="-120"/>
              </a:rPr>
              <a:t>c. Right only</a:t>
            </a:r>
            <a:endParaRPr lang="en-US" sz="1300" dirty="0"/>
          </a:p>
        </p:txBody>
      </p:sp>
      <p:sp>
        <p:nvSpPr>
          <p:cNvPr id="10" name="Text 8"/>
          <p:cNvSpPr/>
          <p:nvPr/>
        </p:nvSpPr>
        <p:spPr>
          <a:xfrm>
            <a:off x="1022350" y="4489797"/>
            <a:ext cx="3074035" cy="248245"/>
          </a:xfrm>
          <a:prstGeom prst="rect">
            <a:avLst/>
          </a:prstGeom>
          <a:noFill/>
          <a:ln/>
        </p:spPr>
        <p:txBody>
          <a:bodyPr wrap="square" lIns="0" tIns="0" rIns="0" bIns="0" rtlCol="0" anchor="t">
            <a:normAutofit/>
          </a:bodyPr>
          <a:lstStyle/>
          <a:p>
            <a:pPr algn="l" indent="0" marL="0">
              <a:lnSpc>
                <a:spcPts val="1755"/>
              </a:lnSpc>
              <a:buNone/>
            </a:pPr>
            <a:r>
              <a:rPr lang="en-US" sz="1300" dirty="0">
                <a:solidFill>
                  <a:srgbClr val="4F586A"/>
                </a:solidFill>
                <a:latin typeface="Arial" pitchFamily="34" charset="0"/>
                <a:ea typeface="Arial" pitchFamily="34" charset="-122"/>
                <a:cs typeface="Arial" pitchFamily="34" charset="-120"/>
              </a:rPr>
              <a:t>d. It doesn't move</a:t>
            </a:r>
            <a:endParaRPr lang="en-US" sz="1300" dirty="0"/>
          </a:p>
        </p:txBody>
      </p:sp>
      <p:sp>
        <p:nvSpPr>
          <p:cNvPr id="11" name="Shape 9"/>
          <p:cNvSpPr/>
          <p:nvPr/>
        </p:nvSpPr>
        <p:spPr>
          <a:xfrm>
            <a:off x="4397375" y="1953816"/>
            <a:ext cx="3397250" cy="2965202"/>
          </a:xfrm>
          <a:prstGeom prst="roundRect">
            <a:avLst>
              <a:gd name="adj" fmla="val 4176"/>
            </a:avLst>
          </a:prstGeom>
          <a:solidFill>
            <a:srgbClr val="FDFDFE"/>
          </a:solidFill>
          <a:ln w="6350">
            <a:solidFill>
              <a:srgbClr val="DFE3EC"/>
            </a:solidFill>
            <a:prstDash val="solid"/>
          </a:ln>
        </p:spPr>
      </p:sp>
      <p:sp>
        <p:nvSpPr>
          <p:cNvPr id="12" name="Text 10"/>
          <p:cNvSpPr/>
          <p:nvPr/>
        </p:nvSpPr>
        <p:spPr>
          <a:xfrm>
            <a:off x="4603750" y="2160191"/>
            <a:ext cx="3074035" cy="345430"/>
          </a:xfrm>
          <a:prstGeom prst="rect">
            <a:avLst/>
          </a:prstGeom>
          <a:noFill/>
          <a:ln/>
        </p:spPr>
        <p:txBody>
          <a:bodyPr wrap="square" lIns="0" tIns="0" rIns="0" bIns="0" rtlCol="0" anchor="t">
            <a:normAutofit/>
          </a:bodyPr>
          <a:lstStyle/>
          <a:p>
            <a:pPr algn="l" indent="0" marL="0">
              <a:lnSpc>
                <a:spcPts val="2520"/>
              </a:lnSpc>
              <a:buNone/>
            </a:pPr>
            <a:r>
              <a:rPr lang="en-US" sz="1800" b="1" dirty="0">
                <a:solidFill>
                  <a:srgbClr val="2A5FC4"/>
                </a:solidFill>
                <a:latin typeface="Courier New" pitchFamily="49" charset="0"/>
                <a:ea typeface="Courier New" pitchFamily="49" charset="-122"/>
                <a:cs typeface="Courier New" pitchFamily="49" charset="-120"/>
              </a:rPr>
              <a:t>2</a:t>
            </a:r>
            <a:endParaRPr lang="en-US" sz="1800" dirty="0"/>
          </a:p>
        </p:txBody>
      </p:sp>
      <p:sp>
        <p:nvSpPr>
          <p:cNvPr id="13" name="Text 11"/>
          <p:cNvSpPr/>
          <p:nvPr/>
        </p:nvSpPr>
        <p:spPr>
          <a:xfrm>
            <a:off x="4603750" y="2556421"/>
            <a:ext cx="3074035" cy="745430"/>
          </a:xfrm>
          <a:prstGeom prst="rect">
            <a:avLst/>
          </a:prstGeom>
          <a:noFill/>
          <a:ln/>
        </p:spPr>
        <p:txBody>
          <a:bodyPr wrap="square" lIns="0" tIns="0" rIns="0" bIns="0" rtlCol="0" anchor="t">
            <a:normAutofit/>
          </a:bodyPr>
          <a:lstStyle/>
          <a:p>
            <a:pPr algn="l" indent="0" marL="0">
              <a:lnSpc>
                <a:spcPts val="1890"/>
              </a:lnSpc>
              <a:buNone/>
            </a:pPr>
            <a:r>
              <a:rPr lang="en-US" sz="1400" dirty="0">
                <a:solidFill>
                  <a:srgbClr val="1D2330"/>
                </a:solidFill>
                <a:latin typeface="Arial" pitchFamily="34" charset="0"/>
                <a:ea typeface="Arial" pitchFamily="34" charset="-122"/>
                <a:cs typeface="Arial" pitchFamily="34" charset="-120"/>
              </a:rPr>
              <a:t>You check Is Trigger on the hero's collider (its Rigidbody2D is Dynamic) and press Play. What happens?</a:t>
            </a:r>
            <a:endParaRPr lang="en-US" sz="1400" dirty="0"/>
          </a:p>
        </p:txBody>
      </p:sp>
      <p:sp>
        <p:nvSpPr>
          <p:cNvPr id="14" name="Text 12"/>
          <p:cNvSpPr/>
          <p:nvPr/>
        </p:nvSpPr>
        <p:spPr>
          <a:xfrm>
            <a:off x="4603750" y="3352651"/>
            <a:ext cx="3074035" cy="248245"/>
          </a:xfrm>
          <a:prstGeom prst="rect">
            <a:avLst/>
          </a:prstGeom>
          <a:noFill/>
          <a:ln/>
        </p:spPr>
        <p:txBody>
          <a:bodyPr wrap="square" lIns="0" tIns="0" rIns="0" bIns="0" rtlCol="0" anchor="t">
            <a:normAutofit/>
          </a:bodyPr>
          <a:lstStyle/>
          <a:p>
            <a:pPr algn="l" indent="0" marL="0">
              <a:lnSpc>
                <a:spcPts val="1755"/>
              </a:lnSpc>
              <a:buNone/>
            </a:pPr>
            <a:r>
              <a:rPr lang="en-US" sz="1300" dirty="0">
                <a:solidFill>
                  <a:srgbClr val="4F586A"/>
                </a:solidFill>
                <a:latin typeface="Arial" pitchFamily="34" charset="0"/>
                <a:ea typeface="Arial" pitchFamily="34" charset="-122"/>
                <a:cs typeface="Arial" pitchFamily="34" charset="-120"/>
              </a:rPr>
              <a:t>a. It falls through the platforms</a:t>
            </a:r>
            <a:endParaRPr lang="en-US" sz="1300" dirty="0"/>
          </a:p>
        </p:txBody>
      </p:sp>
      <p:sp>
        <p:nvSpPr>
          <p:cNvPr id="15" name="Text 13"/>
          <p:cNvSpPr/>
          <p:nvPr/>
        </p:nvSpPr>
        <p:spPr>
          <a:xfrm>
            <a:off x="4603750" y="3651696"/>
            <a:ext cx="3074035" cy="248245"/>
          </a:xfrm>
          <a:prstGeom prst="rect">
            <a:avLst/>
          </a:prstGeom>
          <a:noFill/>
          <a:ln/>
        </p:spPr>
        <p:txBody>
          <a:bodyPr wrap="square" lIns="0" tIns="0" rIns="0" bIns="0" rtlCol="0" anchor="t">
            <a:normAutofit/>
          </a:bodyPr>
          <a:lstStyle/>
          <a:p>
            <a:pPr algn="l" indent="0" marL="0">
              <a:lnSpc>
                <a:spcPts val="1755"/>
              </a:lnSpc>
              <a:buNone/>
            </a:pPr>
            <a:r>
              <a:rPr lang="en-US" sz="1300" dirty="0">
                <a:solidFill>
                  <a:srgbClr val="4F586A"/>
                </a:solidFill>
                <a:latin typeface="Arial" pitchFamily="34" charset="0"/>
                <a:ea typeface="Arial" pitchFamily="34" charset="-122"/>
                <a:cs typeface="Arial" pitchFamily="34" charset="-120"/>
              </a:rPr>
              <a:t>b. It stands on the platform as before</a:t>
            </a:r>
            <a:endParaRPr lang="en-US" sz="1300" dirty="0"/>
          </a:p>
        </p:txBody>
      </p:sp>
      <p:sp>
        <p:nvSpPr>
          <p:cNvPr id="16" name="Text 14"/>
          <p:cNvSpPr/>
          <p:nvPr/>
        </p:nvSpPr>
        <p:spPr>
          <a:xfrm>
            <a:off x="4603750" y="3950742"/>
            <a:ext cx="3074035" cy="248245"/>
          </a:xfrm>
          <a:prstGeom prst="rect">
            <a:avLst/>
          </a:prstGeom>
          <a:noFill/>
          <a:ln/>
        </p:spPr>
        <p:txBody>
          <a:bodyPr wrap="square" lIns="0" tIns="0" rIns="0" bIns="0" rtlCol="0" anchor="t">
            <a:normAutofit/>
          </a:bodyPr>
          <a:lstStyle/>
          <a:p>
            <a:pPr algn="l" indent="0" marL="0">
              <a:lnSpc>
                <a:spcPts val="1755"/>
              </a:lnSpc>
              <a:buNone/>
            </a:pPr>
            <a:r>
              <a:rPr lang="en-US" sz="1300" dirty="0">
                <a:solidFill>
                  <a:srgbClr val="4F586A"/>
                </a:solidFill>
                <a:latin typeface="Arial" pitchFamily="34" charset="0"/>
                <a:ea typeface="Arial" pitchFamily="34" charset="-122"/>
                <a:cs typeface="Arial" pitchFamily="34" charset="-120"/>
              </a:rPr>
              <a:t>c. It bounces</a:t>
            </a:r>
            <a:endParaRPr lang="en-US" sz="1300" dirty="0"/>
          </a:p>
        </p:txBody>
      </p:sp>
      <p:sp>
        <p:nvSpPr>
          <p:cNvPr id="17" name="Text 15"/>
          <p:cNvSpPr/>
          <p:nvPr/>
        </p:nvSpPr>
        <p:spPr>
          <a:xfrm>
            <a:off x="4603750" y="4249787"/>
            <a:ext cx="3074035" cy="248245"/>
          </a:xfrm>
          <a:prstGeom prst="rect">
            <a:avLst/>
          </a:prstGeom>
          <a:noFill/>
          <a:ln/>
        </p:spPr>
        <p:txBody>
          <a:bodyPr wrap="square" lIns="0" tIns="0" rIns="0" bIns="0" rtlCol="0" anchor="t">
            <a:normAutofit/>
          </a:bodyPr>
          <a:lstStyle/>
          <a:p>
            <a:pPr algn="l" indent="0" marL="0">
              <a:lnSpc>
                <a:spcPts val="1755"/>
              </a:lnSpc>
              <a:buNone/>
            </a:pPr>
            <a:r>
              <a:rPr lang="en-US" sz="1300" dirty="0">
                <a:solidFill>
                  <a:srgbClr val="4F586A"/>
                </a:solidFill>
                <a:latin typeface="Arial" pitchFamily="34" charset="0"/>
                <a:ea typeface="Arial" pitchFamily="34" charset="-122"/>
                <a:cs typeface="Arial" pitchFamily="34" charset="-120"/>
              </a:rPr>
              <a:t>d. Unity reports an error</a:t>
            </a:r>
            <a:endParaRPr lang="en-US" sz="1300" dirty="0"/>
          </a:p>
        </p:txBody>
      </p:sp>
      <p:sp>
        <p:nvSpPr>
          <p:cNvPr id="18" name="Shape 16"/>
          <p:cNvSpPr/>
          <p:nvPr/>
        </p:nvSpPr>
        <p:spPr>
          <a:xfrm>
            <a:off x="7978775" y="1953816"/>
            <a:ext cx="3397250" cy="2965202"/>
          </a:xfrm>
          <a:prstGeom prst="roundRect">
            <a:avLst>
              <a:gd name="adj" fmla="val 4176"/>
            </a:avLst>
          </a:prstGeom>
          <a:solidFill>
            <a:srgbClr val="FDFDFE"/>
          </a:solidFill>
          <a:ln w="6350">
            <a:solidFill>
              <a:srgbClr val="DFE3EC"/>
            </a:solidFill>
            <a:prstDash val="solid"/>
          </a:ln>
        </p:spPr>
      </p:sp>
      <p:sp>
        <p:nvSpPr>
          <p:cNvPr id="19" name="Text 17"/>
          <p:cNvSpPr/>
          <p:nvPr/>
        </p:nvSpPr>
        <p:spPr>
          <a:xfrm>
            <a:off x="8185150" y="2160191"/>
            <a:ext cx="3074035" cy="345430"/>
          </a:xfrm>
          <a:prstGeom prst="rect">
            <a:avLst/>
          </a:prstGeom>
          <a:noFill/>
          <a:ln/>
        </p:spPr>
        <p:txBody>
          <a:bodyPr wrap="square" lIns="0" tIns="0" rIns="0" bIns="0" rtlCol="0" anchor="t">
            <a:normAutofit/>
          </a:bodyPr>
          <a:lstStyle/>
          <a:p>
            <a:pPr algn="l" indent="0" marL="0">
              <a:lnSpc>
                <a:spcPts val="2520"/>
              </a:lnSpc>
              <a:buNone/>
            </a:pPr>
            <a:r>
              <a:rPr lang="en-US" sz="1800" b="1" dirty="0">
                <a:solidFill>
                  <a:srgbClr val="6A4FD8"/>
                </a:solidFill>
                <a:latin typeface="Courier New" pitchFamily="49" charset="0"/>
                <a:ea typeface="Courier New" pitchFamily="49" charset="-122"/>
                <a:cs typeface="Courier New" pitchFamily="49" charset="-120"/>
              </a:rPr>
              <a:t>3</a:t>
            </a:r>
            <a:endParaRPr lang="en-US" sz="1800" dirty="0"/>
          </a:p>
        </p:txBody>
      </p:sp>
      <p:sp>
        <p:nvSpPr>
          <p:cNvPr id="20" name="Text 18"/>
          <p:cNvSpPr/>
          <p:nvPr/>
        </p:nvSpPr>
        <p:spPr>
          <a:xfrm>
            <a:off x="8185150" y="2556421"/>
            <a:ext cx="3074035" cy="745430"/>
          </a:xfrm>
          <a:prstGeom prst="rect">
            <a:avLst/>
          </a:prstGeom>
          <a:noFill/>
          <a:ln/>
        </p:spPr>
        <p:txBody>
          <a:bodyPr wrap="square" lIns="0" tIns="0" rIns="0" bIns="0" rtlCol="0" anchor="t">
            <a:normAutofit/>
          </a:bodyPr>
          <a:lstStyle/>
          <a:p>
            <a:pPr algn="l" indent="0" marL="0">
              <a:lnSpc>
                <a:spcPts val="1890"/>
              </a:lnSpc>
              <a:buNone/>
            </a:pPr>
            <a:r>
              <a:rPr lang="en-US" sz="1400" dirty="0">
                <a:solidFill>
                  <a:srgbClr val="1D2330"/>
                </a:solidFill>
                <a:latin typeface="Arial" pitchFamily="34" charset="0"/>
                <a:ea typeface="Arial" pitchFamily="34" charset="-122"/>
                <a:cs typeface="Arial" pitchFamily="34" charset="-120"/>
              </a:rPr>
              <a:t>The pink box's Rigidbody2D is set to Kinematic. The hero runs into it. What happens?</a:t>
            </a:r>
            <a:endParaRPr lang="en-US" sz="1400" dirty="0"/>
          </a:p>
        </p:txBody>
      </p:sp>
      <p:sp>
        <p:nvSpPr>
          <p:cNvPr id="21" name="Text 19"/>
          <p:cNvSpPr/>
          <p:nvPr/>
        </p:nvSpPr>
        <p:spPr>
          <a:xfrm>
            <a:off x="8185150" y="3352651"/>
            <a:ext cx="3074035" cy="248245"/>
          </a:xfrm>
          <a:prstGeom prst="rect">
            <a:avLst/>
          </a:prstGeom>
          <a:noFill/>
          <a:ln/>
        </p:spPr>
        <p:txBody>
          <a:bodyPr wrap="square" lIns="0" tIns="0" rIns="0" bIns="0" rtlCol="0" anchor="t">
            <a:normAutofit/>
          </a:bodyPr>
          <a:lstStyle/>
          <a:p>
            <a:pPr algn="l" indent="0" marL="0">
              <a:lnSpc>
                <a:spcPts val="1755"/>
              </a:lnSpc>
              <a:buNone/>
            </a:pPr>
            <a:r>
              <a:rPr lang="en-US" sz="1300" dirty="0">
                <a:solidFill>
                  <a:srgbClr val="4F586A"/>
                </a:solidFill>
                <a:latin typeface="Arial" pitchFamily="34" charset="0"/>
                <a:ea typeface="Arial" pitchFamily="34" charset="-122"/>
                <a:cs typeface="Arial" pitchFamily="34" charset="-120"/>
              </a:rPr>
              <a:t>a. The hero pushes the box along</a:t>
            </a:r>
            <a:endParaRPr lang="en-US" sz="1300" dirty="0"/>
          </a:p>
        </p:txBody>
      </p:sp>
      <p:sp>
        <p:nvSpPr>
          <p:cNvPr id="22" name="Text 20"/>
          <p:cNvSpPr/>
          <p:nvPr/>
        </p:nvSpPr>
        <p:spPr>
          <a:xfrm>
            <a:off x="8185150" y="3651696"/>
            <a:ext cx="3187700" cy="248245"/>
          </a:xfrm>
          <a:prstGeom prst="rect">
            <a:avLst/>
          </a:prstGeom>
          <a:noFill/>
          <a:ln/>
        </p:spPr>
        <p:txBody>
          <a:bodyPr wrap="square" lIns="0" tIns="0" rIns="0" bIns="0" rtlCol="0" anchor="t">
            <a:normAutofit/>
          </a:bodyPr>
          <a:lstStyle/>
          <a:p>
            <a:pPr algn="l" indent="0" marL="0">
              <a:lnSpc>
                <a:spcPts val="1755"/>
              </a:lnSpc>
              <a:buNone/>
            </a:pPr>
            <a:r>
              <a:rPr lang="en-US" sz="1300" dirty="0">
                <a:solidFill>
                  <a:srgbClr val="4F586A"/>
                </a:solidFill>
                <a:latin typeface="Arial" pitchFamily="34" charset="0"/>
                <a:ea typeface="Arial" pitchFamily="34" charset="-122"/>
                <a:cs typeface="Arial" pitchFamily="34" charset="-120"/>
              </a:rPr>
              <a:t>b. The box stays put and the hero stops</a:t>
            </a:r>
            <a:endParaRPr lang="en-US" sz="1300" dirty="0"/>
          </a:p>
        </p:txBody>
      </p:sp>
      <p:sp>
        <p:nvSpPr>
          <p:cNvPr id="23" name="Text 21"/>
          <p:cNvSpPr/>
          <p:nvPr/>
        </p:nvSpPr>
        <p:spPr>
          <a:xfrm>
            <a:off x="8185150" y="3950742"/>
            <a:ext cx="3074035" cy="248245"/>
          </a:xfrm>
          <a:prstGeom prst="rect">
            <a:avLst/>
          </a:prstGeom>
          <a:noFill/>
          <a:ln/>
        </p:spPr>
        <p:txBody>
          <a:bodyPr wrap="square" lIns="0" tIns="0" rIns="0" bIns="0" rtlCol="0" anchor="t">
            <a:normAutofit/>
          </a:bodyPr>
          <a:lstStyle/>
          <a:p>
            <a:pPr algn="l" indent="0" marL="0">
              <a:lnSpc>
                <a:spcPts val="1755"/>
              </a:lnSpc>
              <a:buNone/>
            </a:pPr>
            <a:r>
              <a:rPr lang="en-US" sz="1300" dirty="0">
                <a:solidFill>
                  <a:srgbClr val="4F586A"/>
                </a:solidFill>
                <a:latin typeface="Arial" pitchFamily="34" charset="0"/>
                <a:ea typeface="Arial" pitchFamily="34" charset="-122"/>
                <a:cs typeface="Arial" pitchFamily="34" charset="-120"/>
              </a:rPr>
              <a:t>c. The hero passes through it</a:t>
            </a:r>
            <a:endParaRPr lang="en-US" sz="1300" dirty="0"/>
          </a:p>
        </p:txBody>
      </p:sp>
      <p:sp>
        <p:nvSpPr>
          <p:cNvPr id="24" name="Text 22"/>
          <p:cNvSpPr/>
          <p:nvPr/>
        </p:nvSpPr>
        <p:spPr>
          <a:xfrm>
            <a:off x="8185150" y="4249787"/>
            <a:ext cx="3074035" cy="248245"/>
          </a:xfrm>
          <a:prstGeom prst="rect">
            <a:avLst/>
          </a:prstGeom>
          <a:noFill/>
          <a:ln/>
        </p:spPr>
        <p:txBody>
          <a:bodyPr wrap="square" lIns="0" tIns="0" rIns="0" bIns="0" rtlCol="0" anchor="t">
            <a:normAutofit/>
          </a:bodyPr>
          <a:lstStyle/>
          <a:p>
            <a:pPr algn="l" indent="0" marL="0">
              <a:lnSpc>
                <a:spcPts val="1755"/>
              </a:lnSpc>
              <a:buNone/>
            </a:pPr>
            <a:r>
              <a:rPr lang="en-US" sz="1300" dirty="0">
                <a:solidFill>
                  <a:srgbClr val="4F586A"/>
                </a:solidFill>
                <a:latin typeface="Arial" pitchFamily="34" charset="0"/>
                <a:ea typeface="Arial" pitchFamily="34" charset="-122"/>
                <a:cs typeface="Arial" pitchFamily="34" charset="-120"/>
              </a:rPr>
              <a:t>d. The box falls</a:t>
            </a:r>
            <a:endParaRPr lang="en-US" sz="1300" dirty="0"/>
          </a:p>
        </p:txBody>
      </p:sp>
      <p:sp>
        <p:nvSpPr>
          <p:cNvPr id="25" name="Text 23"/>
          <p:cNvSpPr/>
          <p:nvPr/>
        </p:nvSpPr>
        <p:spPr>
          <a:xfrm>
            <a:off x="812800" y="623828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B6475"/>
                </a:solidFill>
                <a:latin typeface="Arial" pitchFamily="34" charset="0"/>
                <a:ea typeface="Arial" pitchFamily="34" charset="-122"/>
                <a:cs typeface="Arial" pitchFamily="34" charset="-120"/>
              </a:rPr>
              <a:t>Module 5 · Summary · 6</a:t>
            </a:r>
            <a:endParaRPr lang="en-US" sz="1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EEF1F7"/>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2A5FC4"/>
                </a:solidFill>
                <a:latin typeface="Arial" pitchFamily="34" charset="0"/>
                <a:ea typeface="Arial" pitchFamily="34" charset="-122"/>
                <a:cs typeface="Arial" pitchFamily="34" charset="-120"/>
              </a:rPr>
              <a:t>CHECK YOUR UNDERSTANDING · 2 OF 2</a:t>
            </a:r>
            <a:endParaRPr lang="en-US" sz="1200" dirty="0"/>
          </a:p>
        </p:txBody>
      </p:sp>
      <p:sp>
        <p:nvSpPr>
          <p:cNvPr id="3" name="Text 1"/>
          <p:cNvSpPr/>
          <p:nvPr>
            <p:ph type="title"/>
          </p:nvPr>
        </p:nvSpPr>
        <p:spPr>
          <a:xfrm>
            <a:off x="812800" y="1254720"/>
            <a:ext cx="10883392" cy="492720"/>
          </a:xfrm>
          <a:prstGeom prst="rect">
            <a:avLst/>
          </a:prstGeom>
          <a:noFill/>
          <a:ln/>
        </p:spPr>
        <p:txBody>
          <a:bodyPr wrap="square" lIns="0" tIns="0" rIns="0" bIns="0" rtlCol="0" anchor="t">
            <a:normAutofit/>
          </a:bodyPr>
          <a:lstStyle/>
          <a:p>
            <a:pPr algn="l" indent="0" marL="0">
              <a:lnSpc>
                <a:spcPts val="3680"/>
              </a:lnSpc>
              <a:buNone/>
            </a:pPr>
            <a:r>
              <a:rPr lang="en-US" sz="3200" b="1" i="0" spc="-50" kern="0" dirty="0">
                <a:solidFill>
                  <a:srgbClr val="1D2330"/>
                </a:solidFill>
                <a:latin typeface="Arial" pitchFamily="34" charset="0"/>
                <a:ea typeface="Arial" pitchFamily="34" charset="-122"/>
                <a:cs typeface="Arial" pitchFamily="34" charset="-120"/>
              </a:rPr>
              <a:t>Coroutines and ScriptableObjects</a:t>
            </a:r>
            <a:endParaRPr lang="en-US" sz="3200" dirty="0"/>
          </a:p>
        </p:txBody>
      </p:sp>
      <p:sp>
        <p:nvSpPr>
          <p:cNvPr id="4" name="Shape 2"/>
          <p:cNvSpPr/>
          <p:nvPr/>
        </p:nvSpPr>
        <p:spPr>
          <a:xfrm>
            <a:off x="815975" y="1953816"/>
            <a:ext cx="3397250" cy="3170882"/>
          </a:xfrm>
          <a:prstGeom prst="roundRect">
            <a:avLst>
              <a:gd name="adj" fmla="val 3905"/>
            </a:avLst>
          </a:prstGeom>
          <a:solidFill>
            <a:srgbClr val="FDFDFE"/>
          </a:solidFill>
          <a:ln w="6350">
            <a:solidFill>
              <a:srgbClr val="DFE3EC"/>
            </a:solidFill>
            <a:prstDash val="solid"/>
          </a:ln>
        </p:spPr>
      </p:sp>
      <p:sp>
        <p:nvSpPr>
          <p:cNvPr id="5" name="Text 3"/>
          <p:cNvSpPr/>
          <p:nvPr/>
        </p:nvSpPr>
        <p:spPr>
          <a:xfrm>
            <a:off x="1022350" y="2160191"/>
            <a:ext cx="3074035" cy="345430"/>
          </a:xfrm>
          <a:prstGeom prst="rect">
            <a:avLst/>
          </a:prstGeom>
          <a:noFill/>
          <a:ln/>
        </p:spPr>
        <p:txBody>
          <a:bodyPr wrap="square" lIns="0" tIns="0" rIns="0" bIns="0" rtlCol="0" anchor="t">
            <a:normAutofit/>
          </a:bodyPr>
          <a:lstStyle/>
          <a:p>
            <a:pPr algn="l" indent="0" marL="0">
              <a:lnSpc>
                <a:spcPts val="2520"/>
              </a:lnSpc>
              <a:buNone/>
            </a:pPr>
            <a:r>
              <a:rPr lang="en-US" sz="1800" b="1" dirty="0">
                <a:solidFill>
                  <a:srgbClr val="2A5FC4"/>
                </a:solidFill>
                <a:latin typeface="Courier New" pitchFamily="49" charset="0"/>
                <a:ea typeface="Courier New" pitchFamily="49" charset="-122"/>
                <a:cs typeface="Courier New" pitchFamily="49" charset="-120"/>
              </a:rPr>
              <a:t>4</a:t>
            </a:r>
            <a:endParaRPr lang="en-US" sz="1800" dirty="0"/>
          </a:p>
        </p:txBody>
      </p:sp>
      <p:sp>
        <p:nvSpPr>
          <p:cNvPr id="6" name="Text 4"/>
          <p:cNvSpPr/>
          <p:nvPr/>
        </p:nvSpPr>
        <p:spPr>
          <a:xfrm>
            <a:off x="1022350" y="2556421"/>
            <a:ext cx="3074035" cy="985441"/>
          </a:xfrm>
          <a:prstGeom prst="rect">
            <a:avLst/>
          </a:prstGeom>
          <a:noFill/>
          <a:ln/>
        </p:spPr>
        <p:txBody>
          <a:bodyPr wrap="square" lIns="0" tIns="0" rIns="0" bIns="0" rtlCol="0" anchor="t">
            <a:normAutofit/>
          </a:bodyPr>
          <a:lstStyle/>
          <a:p>
            <a:pPr algn="l" indent="0" marL="0">
              <a:lnSpc>
                <a:spcPts val="1890"/>
              </a:lnSpc>
              <a:buNone/>
            </a:pPr>
            <a:r>
              <a:rPr lang="en-US" sz="1400" dirty="0">
                <a:solidFill>
                  <a:srgbClr val="1D2330"/>
                </a:solidFill>
                <a:latin typeface="Arial" pitchFamily="34" charset="0"/>
                <a:ea typeface="Arial" pitchFamily="34" charset="-122"/>
                <a:cs typeface="Arial" pitchFamily="34" charset="-120"/>
              </a:rPr>
              <a:t>A coroutine shows 5 colors, with yield return new WaitForSeconds(0.2f) after each. How long does the whole sequence take?</a:t>
            </a:r>
            <a:endParaRPr lang="en-US" sz="1400" dirty="0"/>
          </a:p>
        </p:txBody>
      </p:sp>
      <p:sp>
        <p:nvSpPr>
          <p:cNvPr id="7" name="Text 5"/>
          <p:cNvSpPr/>
          <p:nvPr/>
        </p:nvSpPr>
        <p:spPr>
          <a:xfrm>
            <a:off x="1022350" y="3592661"/>
            <a:ext cx="3074035" cy="248245"/>
          </a:xfrm>
          <a:prstGeom prst="rect">
            <a:avLst/>
          </a:prstGeom>
          <a:noFill/>
          <a:ln/>
        </p:spPr>
        <p:txBody>
          <a:bodyPr wrap="square" lIns="0" tIns="0" rIns="0" bIns="0" rtlCol="0" anchor="t">
            <a:normAutofit/>
          </a:bodyPr>
          <a:lstStyle/>
          <a:p>
            <a:pPr algn="l" indent="0" marL="0">
              <a:lnSpc>
                <a:spcPts val="1755"/>
              </a:lnSpc>
              <a:buNone/>
            </a:pPr>
            <a:r>
              <a:rPr lang="en-US" sz="1300" dirty="0">
                <a:solidFill>
                  <a:srgbClr val="4F586A"/>
                </a:solidFill>
                <a:latin typeface="Arial" pitchFamily="34" charset="0"/>
                <a:ea typeface="Arial" pitchFamily="34" charset="-122"/>
                <a:cs typeface="Arial" pitchFamily="34" charset="-120"/>
              </a:rPr>
              <a:t>a. 0.2 seconds</a:t>
            </a:r>
            <a:endParaRPr lang="en-US" sz="1300" dirty="0"/>
          </a:p>
        </p:txBody>
      </p:sp>
      <p:sp>
        <p:nvSpPr>
          <p:cNvPr id="8" name="Text 6"/>
          <p:cNvSpPr/>
          <p:nvPr/>
        </p:nvSpPr>
        <p:spPr>
          <a:xfrm>
            <a:off x="1022350" y="3891707"/>
            <a:ext cx="3074035" cy="248245"/>
          </a:xfrm>
          <a:prstGeom prst="rect">
            <a:avLst/>
          </a:prstGeom>
          <a:noFill/>
          <a:ln/>
        </p:spPr>
        <p:txBody>
          <a:bodyPr wrap="square" lIns="0" tIns="0" rIns="0" bIns="0" rtlCol="0" anchor="t">
            <a:normAutofit/>
          </a:bodyPr>
          <a:lstStyle/>
          <a:p>
            <a:pPr algn="l" indent="0" marL="0">
              <a:lnSpc>
                <a:spcPts val="1755"/>
              </a:lnSpc>
              <a:buNone/>
            </a:pPr>
            <a:r>
              <a:rPr lang="en-US" sz="1300" dirty="0">
                <a:solidFill>
                  <a:srgbClr val="4F586A"/>
                </a:solidFill>
                <a:latin typeface="Arial" pitchFamily="34" charset="0"/>
                <a:ea typeface="Arial" pitchFamily="34" charset="-122"/>
                <a:cs typeface="Arial" pitchFamily="34" charset="-120"/>
              </a:rPr>
              <a:t>b. About 1 second</a:t>
            </a:r>
            <a:endParaRPr lang="en-US" sz="1300" dirty="0"/>
          </a:p>
        </p:txBody>
      </p:sp>
      <p:sp>
        <p:nvSpPr>
          <p:cNvPr id="9" name="Text 7"/>
          <p:cNvSpPr/>
          <p:nvPr/>
        </p:nvSpPr>
        <p:spPr>
          <a:xfrm>
            <a:off x="1022350" y="4190752"/>
            <a:ext cx="3074035" cy="248245"/>
          </a:xfrm>
          <a:prstGeom prst="rect">
            <a:avLst/>
          </a:prstGeom>
          <a:noFill/>
          <a:ln/>
        </p:spPr>
        <p:txBody>
          <a:bodyPr wrap="square" lIns="0" tIns="0" rIns="0" bIns="0" rtlCol="0" anchor="t">
            <a:normAutofit/>
          </a:bodyPr>
          <a:lstStyle/>
          <a:p>
            <a:pPr algn="l" indent="0" marL="0">
              <a:lnSpc>
                <a:spcPts val="1755"/>
              </a:lnSpc>
              <a:buNone/>
            </a:pPr>
            <a:r>
              <a:rPr lang="en-US" sz="1300" dirty="0">
                <a:solidFill>
                  <a:srgbClr val="4F586A"/>
                </a:solidFill>
                <a:latin typeface="Arial" pitchFamily="34" charset="0"/>
                <a:ea typeface="Arial" pitchFamily="34" charset="-122"/>
                <a:cs typeface="Arial" pitchFamily="34" charset="-120"/>
              </a:rPr>
              <a:t>c. 5 seconds</a:t>
            </a:r>
            <a:endParaRPr lang="en-US" sz="1300" dirty="0"/>
          </a:p>
        </p:txBody>
      </p:sp>
      <p:sp>
        <p:nvSpPr>
          <p:cNvPr id="10" name="Text 8"/>
          <p:cNvSpPr/>
          <p:nvPr/>
        </p:nvSpPr>
        <p:spPr>
          <a:xfrm>
            <a:off x="1022350" y="4489797"/>
            <a:ext cx="3074035" cy="248245"/>
          </a:xfrm>
          <a:prstGeom prst="rect">
            <a:avLst/>
          </a:prstGeom>
          <a:noFill/>
          <a:ln/>
        </p:spPr>
        <p:txBody>
          <a:bodyPr wrap="square" lIns="0" tIns="0" rIns="0" bIns="0" rtlCol="0" anchor="t">
            <a:normAutofit/>
          </a:bodyPr>
          <a:lstStyle/>
          <a:p>
            <a:pPr algn="l" indent="0" marL="0">
              <a:lnSpc>
                <a:spcPts val="1755"/>
              </a:lnSpc>
              <a:buNone/>
            </a:pPr>
            <a:r>
              <a:rPr lang="en-US" sz="1300" dirty="0">
                <a:solidFill>
                  <a:srgbClr val="4F586A"/>
                </a:solidFill>
                <a:latin typeface="Arial" pitchFamily="34" charset="0"/>
                <a:ea typeface="Arial" pitchFamily="34" charset="-122"/>
                <a:cs typeface="Arial" pitchFamily="34" charset="-120"/>
              </a:rPr>
              <a:t>d. 5 frames</a:t>
            </a:r>
            <a:endParaRPr lang="en-US" sz="1300" dirty="0"/>
          </a:p>
        </p:txBody>
      </p:sp>
      <p:sp>
        <p:nvSpPr>
          <p:cNvPr id="11" name="Shape 9"/>
          <p:cNvSpPr/>
          <p:nvPr/>
        </p:nvSpPr>
        <p:spPr>
          <a:xfrm>
            <a:off x="4397375" y="1953816"/>
            <a:ext cx="3397250" cy="3170882"/>
          </a:xfrm>
          <a:prstGeom prst="roundRect">
            <a:avLst>
              <a:gd name="adj" fmla="val 3905"/>
            </a:avLst>
          </a:prstGeom>
          <a:solidFill>
            <a:srgbClr val="FDFDFE"/>
          </a:solidFill>
          <a:ln w="6350">
            <a:solidFill>
              <a:srgbClr val="DFE3EC"/>
            </a:solidFill>
            <a:prstDash val="solid"/>
          </a:ln>
        </p:spPr>
      </p:sp>
      <p:sp>
        <p:nvSpPr>
          <p:cNvPr id="12" name="Text 10"/>
          <p:cNvSpPr/>
          <p:nvPr/>
        </p:nvSpPr>
        <p:spPr>
          <a:xfrm>
            <a:off x="4603750" y="2160191"/>
            <a:ext cx="3074035" cy="345430"/>
          </a:xfrm>
          <a:prstGeom prst="rect">
            <a:avLst/>
          </a:prstGeom>
          <a:noFill/>
          <a:ln/>
        </p:spPr>
        <p:txBody>
          <a:bodyPr wrap="square" lIns="0" tIns="0" rIns="0" bIns="0" rtlCol="0" anchor="t">
            <a:normAutofit/>
          </a:bodyPr>
          <a:lstStyle/>
          <a:p>
            <a:pPr algn="l" indent="0" marL="0">
              <a:lnSpc>
                <a:spcPts val="2520"/>
              </a:lnSpc>
              <a:buNone/>
            </a:pPr>
            <a:r>
              <a:rPr lang="en-US" sz="1800" b="1" dirty="0">
                <a:solidFill>
                  <a:srgbClr val="2A5FC4"/>
                </a:solidFill>
                <a:latin typeface="Courier New" pitchFamily="49" charset="0"/>
                <a:ea typeface="Courier New" pitchFamily="49" charset="-122"/>
                <a:cs typeface="Courier New" pitchFamily="49" charset="-120"/>
              </a:rPr>
              <a:t>5</a:t>
            </a:r>
            <a:endParaRPr lang="en-US" sz="1800" dirty="0"/>
          </a:p>
        </p:txBody>
      </p:sp>
      <p:sp>
        <p:nvSpPr>
          <p:cNvPr id="13" name="Text 11"/>
          <p:cNvSpPr/>
          <p:nvPr/>
        </p:nvSpPr>
        <p:spPr>
          <a:xfrm>
            <a:off x="4603750" y="2556421"/>
            <a:ext cx="3074035" cy="745430"/>
          </a:xfrm>
          <a:prstGeom prst="rect">
            <a:avLst/>
          </a:prstGeom>
          <a:noFill/>
          <a:ln/>
        </p:spPr>
        <p:txBody>
          <a:bodyPr wrap="square" lIns="0" tIns="0" rIns="0" bIns="0" rtlCol="0" anchor="t">
            <a:normAutofit/>
          </a:bodyPr>
          <a:lstStyle/>
          <a:p>
            <a:pPr algn="l" indent="0" marL="0">
              <a:lnSpc>
                <a:spcPts val="1890"/>
              </a:lnSpc>
              <a:buNone/>
            </a:pPr>
            <a:r>
              <a:rPr lang="en-US" sz="1400" dirty="0">
                <a:solidFill>
                  <a:srgbClr val="1D2330"/>
                </a:solidFill>
                <a:latin typeface="Arial" pitchFamily="34" charset="0"/>
                <a:ea typeface="Arial" pitchFamily="34" charset="-122"/>
                <a:cs typeface="Arial" pitchFamily="34" charset="-120"/>
              </a:rPr>
              <a:t>Same coroutine, but with yield return null instead. At 50 frames per second, how long does it take?</a:t>
            </a:r>
            <a:endParaRPr lang="en-US" sz="1400" dirty="0"/>
          </a:p>
        </p:txBody>
      </p:sp>
      <p:sp>
        <p:nvSpPr>
          <p:cNvPr id="14" name="Text 12"/>
          <p:cNvSpPr/>
          <p:nvPr/>
        </p:nvSpPr>
        <p:spPr>
          <a:xfrm>
            <a:off x="4603750" y="3352651"/>
            <a:ext cx="3074035" cy="248245"/>
          </a:xfrm>
          <a:prstGeom prst="rect">
            <a:avLst/>
          </a:prstGeom>
          <a:noFill/>
          <a:ln/>
        </p:spPr>
        <p:txBody>
          <a:bodyPr wrap="square" lIns="0" tIns="0" rIns="0" bIns="0" rtlCol="0" anchor="t">
            <a:normAutofit/>
          </a:bodyPr>
          <a:lstStyle/>
          <a:p>
            <a:pPr algn="l" indent="0" marL="0">
              <a:lnSpc>
                <a:spcPts val="1755"/>
              </a:lnSpc>
              <a:buNone/>
            </a:pPr>
            <a:r>
              <a:rPr lang="en-US" sz="1300" dirty="0">
                <a:solidFill>
                  <a:srgbClr val="4F586A"/>
                </a:solidFill>
                <a:latin typeface="Arial" pitchFamily="34" charset="0"/>
                <a:ea typeface="Arial" pitchFamily="34" charset="-122"/>
                <a:cs typeface="Arial" pitchFamily="34" charset="-120"/>
              </a:rPr>
              <a:t>a. About 0.1 seconds</a:t>
            </a:r>
            <a:endParaRPr lang="en-US" sz="1300" dirty="0"/>
          </a:p>
        </p:txBody>
      </p:sp>
      <p:sp>
        <p:nvSpPr>
          <p:cNvPr id="15" name="Text 13"/>
          <p:cNvSpPr/>
          <p:nvPr/>
        </p:nvSpPr>
        <p:spPr>
          <a:xfrm>
            <a:off x="4603750" y="3651696"/>
            <a:ext cx="3074035" cy="248245"/>
          </a:xfrm>
          <a:prstGeom prst="rect">
            <a:avLst/>
          </a:prstGeom>
          <a:noFill/>
          <a:ln/>
        </p:spPr>
        <p:txBody>
          <a:bodyPr wrap="square" lIns="0" tIns="0" rIns="0" bIns="0" rtlCol="0" anchor="t">
            <a:normAutofit/>
          </a:bodyPr>
          <a:lstStyle/>
          <a:p>
            <a:pPr algn="l" indent="0" marL="0">
              <a:lnSpc>
                <a:spcPts val="1755"/>
              </a:lnSpc>
              <a:buNone/>
            </a:pPr>
            <a:r>
              <a:rPr lang="en-US" sz="1300" dirty="0">
                <a:solidFill>
                  <a:srgbClr val="4F586A"/>
                </a:solidFill>
                <a:latin typeface="Arial" pitchFamily="34" charset="0"/>
                <a:ea typeface="Arial" pitchFamily="34" charset="-122"/>
                <a:cs typeface="Arial" pitchFamily="34" charset="-120"/>
              </a:rPr>
              <a:t>b. 1 second</a:t>
            </a:r>
            <a:endParaRPr lang="en-US" sz="1300" dirty="0"/>
          </a:p>
        </p:txBody>
      </p:sp>
      <p:sp>
        <p:nvSpPr>
          <p:cNvPr id="16" name="Text 14"/>
          <p:cNvSpPr/>
          <p:nvPr/>
        </p:nvSpPr>
        <p:spPr>
          <a:xfrm>
            <a:off x="4603750" y="3950742"/>
            <a:ext cx="3074035" cy="248245"/>
          </a:xfrm>
          <a:prstGeom prst="rect">
            <a:avLst/>
          </a:prstGeom>
          <a:noFill/>
          <a:ln/>
        </p:spPr>
        <p:txBody>
          <a:bodyPr wrap="square" lIns="0" tIns="0" rIns="0" bIns="0" rtlCol="0" anchor="t">
            <a:normAutofit/>
          </a:bodyPr>
          <a:lstStyle/>
          <a:p>
            <a:pPr algn="l" indent="0" marL="0">
              <a:lnSpc>
                <a:spcPts val="1755"/>
              </a:lnSpc>
              <a:buNone/>
            </a:pPr>
            <a:r>
              <a:rPr lang="en-US" sz="1300" dirty="0">
                <a:solidFill>
                  <a:srgbClr val="4F586A"/>
                </a:solidFill>
                <a:latin typeface="Arial" pitchFamily="34" charset="0"/>
                <a:ea typeface="Arial" pitchFamily="34" charset="-122"/>
                <a:cs typeface="Arial" pitchFamily="34" charset="-120"/>
              </a:rPr>
              <a:t>c. 5 seconds</a:t>
            </a:r>
            <a:endParaRPr lang="en-US" sz="1300" dirty="0"/>
          </a:p>
        </p:txBody>
      </p:sp>
      <p:sp>
        <p:nvSpPr>
          <p:cNvPr id="17" name="Text 15"/>
          <p:cNvSpPr/>
          <p:nvPr/>
        </p:nvSpPr>
        <p:spPr>
          <a:xfrm>
            <a:off x="4603750" y="4249787"/>
            <a:ext cx="3074035" cy="248245"/>
          </a:xfrm>
          <a:prstGeom prst="rect">
            <a:avLst/>
          </a:prstGeom>
          <a:noFill/>
          <a:ln/>
        </p:spPr>
        <p:txBody>
          <a:bodyPr wrap="square" lIns="0" tIns="0" rIns="0" bIns="0" rtlCol="0" anchor="t">
            <a:normAutofit/>
          </a:bodyPr>
          <a:lstStyle/>
          <a:p>
            <a:pPr algn="l" indent="0" marL="0">
              <a:lnSpc>
                <a:spcPts val="1755"/>
              </a:lnSpc>
              <a:buNone/>
            </a:pPr>
            <a:r>
              <a:rPr lang="en-US" sz="1300" dirty="0">
                <a:solidFill>
                  <a:srgbClr val="4F586A"/>
                </a:solidFill>
                <a:latin typeface="Arial" pitchFamily="34" charset="0"/>
                <a:ea typeface="Arial" pitchFamily="34" charset="-122"/>
                <a:cs typeface="Arial" pitchFamily="34" charset="-120"/>
              </a:rPr>
              <a:t>d. It never ends</a:t>
            </a:r>
            <a:endParaRPr lang="en-US" sz="1300" dirty="0"/>
          </a:p>
        </p:txBody>
      </p:sp>
      <p:sp>
        <p:nvSpPr>
          <p:cNvPr id="18" name="Shape 16"/>
          <p:cNvSpPr/>
          <p:nvPr/>
        </p:nvSpPr>
        <p:spPr>
          <a:xfrm>
            <a:off x="7978775" y="1953816"/>
            <a:ext cx="3397250" cy="3170882"/>
          </a:xfrm>
          <a:prstGeom prst="roundRect">
            <a:avLst>
              <a:gd name="adj" fmla="val 3905"/>
            </a:avLst>
          </a:prstGeom>
          <a:solidFill>
            <a:srgbClr val="FDFDFE"/>
          </a:solidFill>
          <a:ln w="6350">
            <a:solidFill>
              <a:srgbClr val="DFE3EC"/>
            </a:solidFill>
            <a:prstDash val="solid"/>
          </a:ln>
        </p:spPr>
      </p:sp>
      <p:sp>
        <p:nvSpPr>
          <p:cNvPr id="19" name="Text 17"/>
          <p:cNvSpPr/>
          <p:nvPr/>
        </p:nvSpPr>
        <p:spPr>
          <a:xfrm>
            <a:off x="8185150" y="2160191"/>
            <a:ext cx="3074035" cy="345430"/>
          </a:xfrm>
          <a:prstGeom prst="rect">
            <a:avLst/>
          </a:prstGeom>
          <a:noFill/>
          <a:ln/>
        </p:spPr>
        <p:txBody>
          <a:bodyPr wrap="square" lIns="0" tIns="0" rIns="0" bIns="0" rtlCol="0" anchor="t">
            <a:normAutofit/>
          </a:bodyPr>
          <a:lstStyle/>
          <a:p>
            <a:pPr algn="l" indent="0" marL="0">
              <a:lnSpc>
                <a:spcPts val="2520"/>
              </a:lnSpc>
              <a:buNone/>
            </a:pPr>
            <a:r>
              <a:rPr lang="en-US" sz="1800" b="1" dirty="0">
                <a:solidFill>
                  <a:srgbClr val="6A4FD8"/>
                </a:solidFill>
                <a:latin typeface="Courier New" pitchFamily="49" charset="0"/>
                <a:ea typeface="Courier New" pitchFamily="49" charset="-122"/>
                <a:cs typeface="Courier New" pitchFamily="49" charset="-120"/>
              </a:rPr>
              <a:t>6</a:t>
            </a:r>
            <a:endParaRPr lang="en-US" sz="1800" dirty="0"/>
          </a:p>
        </p:txBody>
      </p:sp>
      <p:sp>
        <p:nvSpPr>
          <p:cNvPr id="20" name="Text 18"/>
          <p:cNvSpPr/>
          <p:nvPr/>
        </p:nvSpPr>
        <p:spPr>
          <a:xfrm>
            <a:off x="8185150" y="2556421"/>
            <a:ext cx="3074035" cy="745430"/>
          </a:xfrm>
          <a:prstGeom prst="rect">
            <a:avLst/>
          </a:prstGeom>
          <a:noFill/>
          <a:ln/>
        </p:spPr>
        <p:txBody>
          <a:bodyPr wrap="square" lIns="0" tIns="0" rIns="0" bIns="0" rtlCol="0" anchor="t">
            <a:normAutofit/>
          </a:bodyPr>
          <a:lstStyle/>
          <a:p>
            <a:pPr algn="l" indent="0" marL="0">
              <a:lnSpc>
                <a:spcPts val="1890"/>
              </a:lnSpc>
              <a:buNone/>
            </a:pPr>
            <a:r>
              <a:rPr lang="en-US" sz="1400" dirty="0">
                <a:solidFill>
                  <a:srgbClr val="1D2330"/>
                </a:solidFill>
                <a:latin typeface="Arial" pitchFamily="34" charset="0"/>
                <a:ea typeface="Arial" pitchFamily="34" charset="-122"/>
                <a:cs typeface="Arial" pitchFamily="34" charset="-120"/>
              </a:rPr>
              <a:t>While playing, you change the colors in the RedBlock asset, then stop the game. Are the new colors still there?</a:t>
            </a:r>
            <a:endParaRPr lang="en-US" sz="1400" dirty="0"/>
          </a:p>
        </p:txBody>
      </p:sp>
      <p:sp>
        <p:nvSpPr>
          <p:cNvPr id="21" name="Text 19"/>
          <p:cNvSpPr/>
          <p:nvPr/>
        </p:nvSpPr>
        <p:spPr>
          <a:xfrm>
            <a:off x="8185150" y="3352651"/>
            <a:ext cx="3074035" cy="471091"/>
          </a:xfrm>
          <a:prstGeom prst="rect">
            <a:avLst/>
          </a:prstGeom>
          <a:noFill/>
          <a:ln/>
        </p:spPr>
        <p:txBody>
          <a:bodyPr wrap="square" lIns="0" tIns="0" rIns="0" bIns="0" rtlCol="0" anchor="t">
            <a:normAutofit/>
          </a:bodyPr>
          <a:lstStyle/>
          <a:p>
            <a:pPr algn="l" indent="0" marL="0">
              <a:lnSpc>
                <a:spcPts val="1755"/>
              </a:lnSpc>
              <a:buNone/>
            </a:pPr>
            <a:r>
              <a:rPr lang="en-US" sz="1300" dirty="0">
                <a:solidFill>
                  <a:srgbClr val="4F586A"/>
                </a:solidFill>
                <a:latin typeface="Arial" pitchFamily="34" charset="0"/>
                <a:ea typeface="Arial" pitchFamily="34" charset="-122"/>
                <a:cs typeface="Arial" pitchFamily="34" charset="-120"/>
              </a:rPr>
              <a:t>a. No: Play-mode changes are thrown away</a:t>
            </a:r>
            <a:endParaRPr lang="en-US" sz="1300" dirty="0"/>
          </a:p>
        </p:txBody>
      </p:sp>
      <p:sp>
        <p:nvSpPr>
          <p:cNvPr id="22" name="Text 20"/>
          <p:cNvSpPr/>
          <p:nvPr/>
        </p:nvSpPr>
        <p:spPr>
          <a:xfrm>
            <a:off x="8185150" y="3874542"/>
            <a:ext cx="3074035" cy="471091"/>
          </a:xfrm>
          <a:prstGeom prst="rect">
            <a:avLst/>
          </a:prstGeom>
          <a:noFill/>
          <a:ln/>
        </p:spPr>
        <p:txBody>
          <a:bodyPr wrap="square" lIns="0" tIns="0" rIns="0" bIns="0" rtlCol="0" anchor="t">
            <a:normAutofit/>
          </a:bodyPr>
          <a:lstStyle/>
          <a:p>
            <a:pPr algn="l" indent="0" marL="0">
              <a:lnSpc>
                <a:spcPts val="1755"/>
              </a:lnSpc>
              <a:buNone/>
            </a:pPr>
            <a:r>
              <a:rPr lang="en-US" sz="1300" dirty="0">
                <a:solidFill>
                  <a:srgbClr val="4F586A"/>
                </a:solidFill>
                <a:latin typeface="Arial" pitchFamily="34" charset="0"/>
                <a:ea typeface="Arial" pitchFamily="34" charset="-122"/>
                <a:cs typeface="Arial" pitchFamily="34" charset="-120"/>
              </a:rPr>
              <a:t>b. Yes: RedBlock is an asset, not part of the scene</a:t>
            </a:r>
            <a:endParaRPr lang="en-US" sz="1300" dirty="0"/>
          </a:p>
        </p:txBody>
      </p:sp>
      <p:sp>
        <p:nvSpPr>
          <p:cNvPr id="23" name="Text 21"/>
          <p:cNvSpPr/>
          <p:nvPr/>
        </p:nvSpPr>
        <p:spPr>
          <a:xfrm>
            <a:off x="8185150" y="4396432"/>
            <a:ext cx="3074035" cy="248245"/>
          </a:xfrm>
          <a:prstGeom prst="rect">
            <a:avLst/>
          </a:prstGeom>
          <a:noFill/>
          <a:ln/>
        </p:spPr>
        <p:txBody>
          <a:bodyPr wrap="square" lIns="0" tIns="0" rIns="0" bIns="0" rtlCol="0" anchor="t">
            <a:normAutofit/>
          </a:bodyPr>
          <a:lstStyle/>
          <a:p>
            <a:pPr algn="l" indent="0" marL="0">
              <a:lnSpc>
                <a:spcPts val="1755"/>
              </a:lnSpc>
              <a:buNone/>
            </a:pPr>
            <a:r>
              <a:rPr lang="en-US" sz="1300" dirty="0">
                <a:solidFill>
                  <a:srgbClr val="4F586A"/>
                </a:solidFill>
                <a:latin typeface="Arial" pitchFamily="34" charset="0"/>
                <a:ea typeface="Arial" pitchFamily="34" charset="-122"/>
                <a:cs typeface="Arial" pitchFamily="34" charset="-120"/>
              </a:rPr>
              <a:t>c. Only in a built EXE</a:t>
            </a:r>
            <a:endParaRPr lang="en-US" sz="1300" dirty="0"/>
          </a:p>
        </p:txBody>
      </p:sp>
      <p:sp>
        <p:nvSpPr>
          <p:cNvPr id="24" name="Text 22"/>
          <p:cNvSpPr/>
          <p:nvPr/>
        </p:nvSpPr>
        <p:spPr>
          <a:xfrm>
            <a:off x="8185150" y="4695478"/>
            <a:ext cx="3074035" cy="248245"/>
          </a:xfrm>
          <a:prstGeom prst="rect">
            <a:avLst/>
          </a:prstGeom>
          <a:noFill/>
          <a:ln/>
        </p:spPr>
        <p:txBody>
          <a:bodyPr wrap="square" lIns="0" tIns="0" rIns="0" bIns="0" rtlCol="0" anchor="t">
            <a:normAutofit/>
          </a:bodyPr>
          <a:lstStyle/>
          <a:p>
            <a:pPr algn="l" indent="0" marL="0">
              <a:lnSpc>
                <a:spcPts val="1755"/>
              </a:lnSpc>
              <a:buNone/>
            </a:pPr>
            <a:r>
              <a:rPr lang="en-US" sz="1300" dirty="0">
                <a:solidFill>
                  <a:srgbClr val="4F586A"/>
                </a:solidFill>
                <a:latin typeface="Arial" pitchFamily="34" charset="0"/>
                <a:ea typeface="Arial" pitchFamily="34" charset="-122"/>
                <a:cs typeface="Arial" pitchFamily="34" charset="-120"/>
              </a:rPr>
              <a:t>d. Unity asks whether to keep them</a:t>
            </a:r>
            <a:endParaRPr lang="en-US" sz="1300" dirty="0"/>
          </a:p>
        </p:txBody>
      </p:sp>
      <p:sp>
        <p:nvSpPr>
          <p:cNvPr id="25" name="Text 23"/>
          <p:cNvSpPr/>
          <p:nvPr/>
        </p:nvSpPr>
        <p:spPr>
          <a:xfrm>
            <a:off x="812800" y="623828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B6475"/>
                </a:solidFill>
                <a:latin typeface="Arial" pitchFamily="34" charset="0"/>
                <a:ea typeface="Arial" pitchFamily="34" charset="-122"/>
                <a:cs typeface="Arial" pitchFamily="34" charset="-120"/>
              </a:rPr>
              <a:t>Module 5 · Summary · 7</a:t>
            </a:r>
            <a:endParaRPr lang="en-US" sz="1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7F8FA"/>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2A5FC4"/>
                </a:solidFill>
                <a:latin typeface="Arial" pitchFamily="34" charset="0"/>
                <a:ea typeface="Arial" pitchFamily="34" charset="-122"/>
                <a:cs typeface="Arial" pitchFamily="34" charset="-120"/>
              </a:rPr>
              <a:t>CHECK YOUR UNDERSTANDING · ANSWERS</a:t>
            </a:r>
            <a:endParaRPr lang="en-US" sz="1200" dirty="0"/>
          </a:p>
        </p:txBody>
      </p:sp>
      <p:sp>
        <p:nvSpPr>
          <p:cNvPr id="3" name="Text 1"/>
          <p:cNvSpPr/>
          <p:nvPr>
            <p:ph type="title"/>
          </p:nvPr>
        </p:nvSpPr>
        <p:spPr>
          <a:xfrm>
            <a:off x="812800" y="1254720"/>
            <a:ext cx="10883392" cy="492720"/>
          </a:xfrm>
          <a:prstGeom prst="rect">
            <a:avLst/>
          </a:prstGeom>
          <a:noFill/>
          <a:ln/>
        </p:spPr>
        <p:txBody>
          <a:bodyPr wrap="square" lIns="0" tIns="0" rIns="0" bIns="0" rtlCol="0" anchor="t">
            <a:normAutofit/>
          </a:bodyPr>
          <a:lstStyle/>
          <a:p>
            <a:pPr algn="l" indent="0" marL="0">
              <a:lnSpc>
                <a:spcPts val="3680"/>
              </a:lnSpc>
              <a:buNone/>
            </a:pPr>
            <a:r>
              <a:rPr lang="en-US" sz="3200" b="1" i="0" spc="-50" kern="0" dirty="0">
                <a:solidFill>
                  <a:srgbClr val="1D2330"/>
                </a:solidFill>
                <a:latin typeface="Arial" pitchFamily="34" charset="0"/>
                <a:ea typeface="Arial" pitchFamily="34" charset="-122"/>
                <a:cs typeface="Arial" pitchFamily="34" charset="-120"/>
              </a:rPr>
              <a:t>Answers and why</a:t>
            </a:r>
            <a:endParaRPr lang="en-US" sz="3200" dirty="0"/>
          </a:p>
        </p:txBody>
      </p:sp>
      <p:sp>
        <p:nvSpPr>
          <p:cNvPr id="4" name="Shape 2"/>
          <p:cNvSpPr/>
          <p:nvPr/>
        </p:nvSpPr>
        <p:spPr>
          <a:xfrm>
            <a:off x="815975" y="1953816"/>
            <a:ext cx="10560050" cy="2686695"/>
          </a:xfrm>
          <a:prstGeom prst="roundRect">
            <a:avLst>
              <a:gd name="adj" fmla="val 4609"/>
            </a:avLst>
          </a:prstGeom>
          <a:solidFill>
            <a:srgbClr val="FDFDFE"/>
          </a:solidFill>
          <a:ln w="6350">
            <a:solidFill>
              <a:srgbClr val="DFE3EC"/>
            </a:solidFill>
            <a:prstDash val="solid"/>
          </a:ln>
        </p:spPr>
      </p:sp>
      <p:graphicFrame>
        <p:nvGraphicFramePr>
          <p:cNvPr id="5" name="Table 0"/>
          <p:cNvGraphicFramePr>
            <a:graphicFrameLocks noGrp="1"/>
          </p:cNvGraphicFramePr>
          <p:nvPr>
            <p:extLst>
              <p:ext uri="{D42A27DB-BD31-4B8C-83A1-F6EECF244321}">
                <p14:modId xmlns:p14="http://schemas.microsoft.com/office/powerpoint/2010/main" val="1579011935"/>
              </p:ext>
            </p:extLst>
          </p:nvPr>
        </p:nvGraphicFramePr>
        <p:xfrm>
          <a:off x="984250" y="2045891"/>
          <a:ext cx="10236200" cy="2515245"/>
        </p:xfrm>
        <a:graphic>
          <a:graphicData uri="http://schemas.openxmlformats.org/drawingml/2006/table">
            <a:tbl>
              <a:tblPr/>
              <a:tblGrid>
                <a:gridCol w="614172"/>
                <a:gridCol w="1023620"/>
                <a:gridCol w="8598408"/>
              </a:tblGrid>
              <a:tr h="359321">
                <a:tc>
                  <a:txBody>
                    <a:bodyPr/>
                    <a:lstStyle/>
                    <a:p>
                      <a:pPr indent="0" marL="0">
                        <a:lnSpc>
                          <a:spcPts val="1820"/>
                        </a:lnSpc>
                        <a:buNone/>
                      </a:pPr>
                      <a:r>
                        <a:rPr lang="en-US" sz="1300" b="1" dirty="0">
                          <a:solidFill>
                            <a:srgbClr val="1D2330"/>
                          </a:solidFill>
                          <a:latin typeface="Arial" pitchFamily="34" charset="0"/>
                          <a:ea typeface="Arial" pitchFamily="34" charset="-122"/>
                          <a:cs typeface="Arial" pitchFamily="34" charset="-120"/>
                        </a:rPr>
                        <a:t>#</a:t>
                      </a:r>
                      <a:endParaRPr lang="en-US" sz="1300" dirty="0">
                        <a:latin typeface="Arial" charset="0"/>
                        <a:ea typeface="Arial" charset="0"/>
                        <a:cs typeface="Arial" charset="0"/>
                      </a:endParaRPr>
                    </a:p>
                  </a:txBody>
                  <a:tcPr marL="57785" marR="57785" marT="57785" marB="57785" anchor="t">
                    <a:lnL w="12700" cap="flat" cmpd="sng" algn="ctr">
                      <a:solidFill>
                        <a:srgbClr val="CACACA"/>
                      </a:solidFill>
                      <a:prstDash val="solid"/>
                      <a:round/>
                      <a:headEnd type="none" w="med" len="med"/>
                      <a:tailEnd type="none" w="med" len="med"/>
                    </a:lnL>
                    <a:lnR w="12700" cap="flat" cmpd="sng" algn="ctr">
                      <a:solidFill>
                        <a:srgbClr val="BBBBBB"/>
                      </a:solidFill>
                      <a:prstDash val="solid"/>
                      <a:round/>
                      <a:headEnd type="none" w="med" len="med"/>
                      <a:tailEnd type="none" w="med" len="med"/>
                    </a:lnR>
                    <a:lnT w="12700" cap="flat" cmpd="sng" algn="ctr">
                      <a:solidFill>
                        <a:srgbClr val="CACACA"/>
                      </a:solidFill>
                      <a:prstDash val="solid"/>
                      <a:round/>
                      <a:headEnd type="none" w="med" len="med"/>
                      <a:tailEnd type="none" w="med" len="med"/>
                    </a:lnT>
                    <a:lnB w="12700" cap="flat" cmpd="sng" algn="ctr">
                      <a:solidFill>
                        <a:srgbClr val="BBBBBB"/>
                      </a:solidFill>
                      <a:prstDash val="solid"/>
                      <a:round/>
                      <a:headEnd type="none" w="med" len="med"/>
                      <a:tailEnd type="none" w="med" len="med"/>
                    </a:lnB>
                    <a:solidFill>
                      <a:srgbClr val="EAEAEB"/>
                    </a:solidFill>
                  </a:tcPr>
                </a:tc>
                <a:tc>
                  <a:txBody>
                    <a:bodyPr/>
                    <a:lstStyle/>
                    <a:p>
                      <a:pPr indent="0" marL="0">
                        <a:lnSpc>
                          <a:spcPts val="1820"/>
                        </a:lnSpc>
                        <a:buNone/>
                      </a:pPr>
                      <a:r>
                        <a:rPr lang="en-US" sz="1300" b="1" dirty="0">
                          <a:solidFill>
                            <a:srgbClr val="1D2330"/>
                          </a:solidFill>
                          <a:latin typeface="Arial" pitchFamily="34" charset="0"/>
                          <a:ea typeface="Arial" pitchFamily="34" charset="-122"/>
                          <a:cs typeface="Arial" pitchFamily="34" charset="-120"/>
                        </a:rPr>
                        <a:t>Answer</a:t>
                      </a:r>
                      <a:endParaRPr lang="en-US" sz="1300" dirty="0">
                        <a:latin typeface="Arial" charset="0"/>
                        <a:ea typeface="Arial" charset="0"/>
                        <a:cs typeface="Arial" charset="0"/>
                      </a:endParaRPr>
                    </a:p>
                  </a:txBody>
                  <a:tcPr marL="57785" marR="57785" marT="57785" marB="57785" anchor="t">
                    <a:lnL w="12700" cap="flat" cmpd="sng" algn="ctr">
                      <a:solidFill>
                        <a:srgbClr val="BBBBBB"/>
                      </a:solidFill>
                      <a:prstDash val="solid"/>
                      <a:round/>
                      <a:headEnd type="none" w="med" len="med"/>
                      <a:tailEnd type="none" w="med" len="med"/>
                    </a:lnL>
                    <a:lnR w="12700" cap="flat" cmpd="sng" algn="ctr">
                      <a:solidFill>
                        <a:srgbClr val="BBBBBB"/>
                      </a:solidFill>
                      <a:prstDash val="solid"/>
                      <a:round/>
                      <a:headEnd type="none" w="med" len="med"/>
                      <a:tailEnd type="none" w="med" len="med"/>
                    </a:lnR>
                    <a:lnT w="12700" cap="flat" cmpd="sng" algn="ctr">
                      <a:solidFill>
                        <a:srgbClr val="CACACA"/>
                      </a:solidFill>
                      <a:prstDash val="solid"/>
                      <a:round/>
                      <a:headEnd type="none" w="med" len="med"/>
                      <a:tailEnd type="none" w="med" len="med"/>
                    </a:lnT>
                    <a:lnB w="12700" cap="flat" cmpd="sng" algn="ctr">
                      <a:solidFill>
                        <a:srgbClr val="BBBBBB"/>
                      </a:solidFill>
                      <a:prstDash val="solid"/>
                      <a:round/>
                      <a:headEnd type="none" w="med" len="med"/>
                      <a:tailEnd type="none" w="med" len="med"/>
                    </a:lnB>
                    <a:solidFill>
                      <a:srgbClr val="EAEAEB"/>
                    </a:solidFill>
                  </a:tcPr>
                </a:tc>
                <a:tc>
                  <a:txBody>
                    <a:bodyPr/>
                    <a:lstStyle/>
                    <a:p>
                      <a:pPr indent="0" marL="0">
                        <a:lnSpc>
                          <a:spcPts val="1820"/>
                        </a:lnSpc>
                        <a:buNone/>
                      </a:pPr>
                      <a:r>
                        <a:rPr lang="en-US" sz="1300" b="1" dirty="0">
                          <a:solidFill>
                            <a:srgbClr val="1D2330"/>
                          </a:solidFill>
                          <a:latin typeface="Arial" pitchFamily="34" charset="0"/>
                          <a:ea typeface="Arial" pitchFamily="34" charset="-122"/>
                          <a:cs typeface="Arial" pitchFamily="34" charset="-120"/>
                        </a:rPr>
                        <a:t>Why</a:t>
                      </a:r>
                      <a:endParaRPr lang="en-US" sz="1300" dirty="0">
                        <a:latin typeface="Arial" charset="0"/>
                        <a:ea typeface="Arial" charset="0"/>
                        <a:cs typeface="Arial" charset="0"/>
                      </a:endParaRPr>
                    </a:p>
                  </a:txBody>
                  <a:tcPr marL="57785" marR="57785" marT="57785" marB="57785" anchor="t">
                    <a:lnL w="12700" cap="flat" cmpd="sng" algn="ctr">
                      <a:solidFill>
                        <a:srgbClr val="BBBBBB"/>
                      </a:solidFill>
                      <a:prstDash val="solid"/>
                      <a:round/>
                      <a:headEnd type="none" w="med" len="med"/>
                      <a:tailEnd type="none" w="med" len="med"/>
                    </a:lnL>
                    <a:lnR w="12700" cap="flat" cmpd="sng" algn="ctr">
                      <a:solidFill>
                        <a:srgbClr val="BBBBBB"/>
                      </a:solidFill>
                      <a:prstDash val="solid"/>
                      <a:round/>
                      <a:headEnd type="none" w="med" len="med"/>
                      <a:tailEnd type="none" w="med" len="med"/>
                    </a:lnR>
                    <a:lnT w="12700" cap="flat" cmpd="sng" algn="ctr">
                      <a:solidFill>
                        <a:srgbClr val="CACACA"/>
                      </a:solidFill>
                      <a:prstDash val="solid"/>
                      <a:round/>
                      <a:headEnd type="none" w="med" len="med"/>
                      <a:tailEnd type="none" w="med" len="med"/>
                    </a:lnT>
                    <a:lnB w="12700" cap="flat" cmpd="sng" algn="ctr">
                      <a:solidFill>
                        <a:srgbClr val="BBBBBB"/>
                      </a:solidFill>
                      <a:prstDash val="solid"/>
                      <a:round/>
                      <a:headEnd type="none" w="med" len="med"/>
                      <a:tailEnd type="none" w="med" len="med"/>
                    </a:lnB>
                    <a:solidFill>
                      <a:srgbClr val="EAEAEB"/>
                    </a:solidFill>
                  </a:tcPr>
                </a:tc>
              </a:tr>
              <a:tr h="359321">
                <a:tc>
                  <a:txBody>
                    <a:bodyPr/>
                    <a:lstStyle/>
                    <a:p>
                      <a:pPr indent="0" marL="0">
                        <a:lnSpc>
                          <a:spcPts val="1820"/>
                        </a:lnSpc>
                        <a:buNone/>
                      </a:pPr>
                      <a:r>
                        <a:rPr lang="en-US" sz="1300" dirty="0">
                          <a:solidFill>
                            <a:srgbClr val="1D2330"/>
                          </a:solidFill>
                          <a:latin typeface="Arial" pitchFamily="34" charset="0"/>
                          <a:ea typeface="Arial" pitchFamily="34" charset="-122"/>
                          <a:cs typeface="Arial" pitchFamily="34" charset="-120"/>
                        </a:rPr>
                        <a:t>1</a:t>
                      </a:r>
                      <a:endParaRPr lang="en-US" sz="1300" dirty="0">
                        <a:latin typeface="Arial" charset="0"/>
                        <a:ea typeface="Arial" charset="0"/>
                        <a:cs typeface="Arial" charset="0"/>
                      </a:endParaRPr>
                    </a:p>
                  </a:txBody>
                  <a:tcPr marL="57785" marR="57785" marT="57785" marB="57785" anchor="t">
                    <a:lnL w="12700" cap="flat" cmpd="sng" algn="ctr">
                      <a:solidFill>
                        <a:srgbClr val="CACACA"/>
                      </a:solidFill>
                      <a:prstDash val="solid"/>
                      <a:round/>
                      <a:headEnd type="none" w="med" len="med"/>
                      <a:tailEnd type="none" w="med" len="med"/>
                    </a:lnL>
                    <a:lnR w="12700" cap="flat" cmpd="sng" algn="ctr">
                      <a:solidFill>
                        <a:srgbClr val="CACACA"/>
                      </a:solidFill>
                      <a:prstDash val="solid"/>
                      <a:round/>
                      <a:headEnd type="none" w="med" len="med"/>
                      <a:tailEnd type="none" w="med" len="med"/>
                    </a:lnR>
                    <a:lnT w="12700" cap="flat" cmpd="sng" algn="ctr">
                      <a:solidFill>
                        <a:srgbClr val="BBBBBB"/>
                      </a:solidFill>
                      <a:prstDash val="solid"/>
                      <a:round/>
                      <a:headEnd type="none" w="med" len="med"/>
                      <a:tailEnd type="none" w="med" len="med"/>
                    </a:lnT>
                    <a:lnB w="12700" cap="flat" cmpd="sng" algn="ctr">
                      <a:solidFill>
                        <a:srgbClr val="CACACA"/>
                      </a:solidFill>
                      <a:prstDash val="solid"/>
                      <a:round/>
                      <a:headEnd type="none" w="med" len="med"/>
                      <a:tailEnd type="none" w="med" len="med"/>
                    </a:lnB>
                  </a:tcPr>
                </a:tc>
                <a:tc>
                  <a:txBody>
                    <a:bodyPr/>
                    <a:lstStyle/>
                    <a:p>
                      <a:pPr indent="0" marL="0">
                        <a:lnSpc>
                          <a:spcPts val="1820"/>
                        </a:lnSpc>
                        <a:buNone/>
                      </a:pPr>
                      <a:r>
                        <a:rPr lang="en-US" sz="1300" dirty="0">
                          <a:solidFill>
                            <a:srgbClr val="1D2330"/>
                          </a:solidFill>
                          <a:latin typeface="Arial" pitchFamily="34" charset="0"/>
                          <a:ea typeface="Arial" pitchFamily="34" charset="-122"/>
                          <a:cs typeface="Arial" pitchFamily="34" charset="-120"/>
                        </a:rPr>
                        <a:t>b</a:t>
                      </a:r>
                      <a:endParaRPr lang="en-US" sz="1300" dirty="0">
                        <a:latin typeface="Arial" charset="0"/>
                        <a:ea typeface="Arial" charset="0"/>
                        <a:cs typeface="Arial" charset="0"/>
                      </a:endParaRPr>
                    </a:p>
                  </a:txBody>
                  <a:tcPr marL="57785" marR="57785" marT="57785" marB="57785" anchor="t">
                    <a:lnL w="12700" cap="flat" cmpd="sng" algn="ctr">
                      <a:solidFill>
                        <a:srgbClr val="CACACA"/>
                      </a:solidFill>
                      <a:prstDash val="solid"/>
                      <a:round/>
                      <a:headEnd type="none" w="med" len="med"/>
                      <a:tailEnd type="none" w="med" len="med"/>
                    </a:lnL>
                    <a:lnR w="12700" cap="flat" cmpd="sng" algn="ctr">
                      <a:solidFill>
                        <a:srgbClr val="CACACA"/>
                      </a:solidFill>
                      <a:prstDash val="solid"/>
                      <a:round/>
                      <a:headEnd type="none" w="med" len="med"/>
                      <a:tailEnd type="none" w="med" len="med"/>
                    </a:lnR>
                    <a:lnT w="12700" cap="flat" cmpd="sng" algn="ctr">
                      <a:solidFill>
                        <a:srgbClr val="BBBBBB"/>
                      </a:solidFill>
                      <a:prstDash val="solid"/>
                      <a:round/>
                      <a:headEnd type="none" w="med" len="med"/>
                      <a:tailEnd type="none" w="med" len="med"/>
                    </a:lnT>
                    <a:lnB w="12700" cap="flat" cmpd="sng" algn="ctr">
                      <a:solidFill>
                        <a:srgbClr val="CACACA"/>
                      </a:solidFill>
                      <a:prstDash val="solid"/>
                      <a:round/>
                      <a:headEnd type="none" w="med" len="med"/>
                      <a:tailEnd type="none" w="med" len="med"/>
                    </a:lnB>
                  </a:tcPr>
                </a:tc>
                <a:tc>
                  <a:txBody>
                    <a:bodyPr/>
                    <a:lstStyle/>
                    <a:p>
                      <a:pPr indent="0" marL="0">
                        <a:lnSpc>
                          <a:spcPts val="1820"/>
                        </a:lnSpc>
                        <a:buNone/>
                      </a:pPr>
                      <a:r>
                        <a:rPr lang="en-US" sz="1300" dirty="0">
                          <a:solidFill>
                            <a:srgbClr val="1D2330"/>
                          </a:solidFill>
                          <a:latin typeface="Arial" pitchFamily="34" charset="0"/>
                          <a:ea typeface="Arial" pitchFamily="34" charset="-122"/>
                          <a:cs typeface="Arial" pitchFamily="34" charset="-120"/>
                        </a:rPr>
                        <a:t>The D line keeps the y the Space line just set, so the velocity is (5, 10).</a:t>
                      </a:r>
                      <a:endParaRPr lang="en-US" sz="1300" dirty="0">
                        <a:latin typeface="Arial" charset="0"/>
                        <a:ea typeface="Arial" charset="0"/>
                        <a:cs typeface="Arial" charset="0"/>
                      </a:endParaRPr>
                    </a:p>
                  </a:txBody>
                  <a:tcPr marL="57785" marR="57785" marT="57785" marB="57785" anchor="t">
                    <a:lnL w="12700" cap="flat" cmpd="sng" algn="ctr">
                      <a:solidFill>
                        <a:srgbClr val="CACACA"/>
                      </a:solidFill>
                      <a:prstDash val="solid"/>
                      <a:round/>
                      <a:headEnd type="none" w="med" len="med"/>
                      <a:tailEnd type="none" w="med" len="med"/>
                    </a:lnL>
                    <a:lnR w="12700" cap="flat" cmpd="sng" algn="ctr">
                      <a:solidFill>
                        <a:srgbClr val="CACACA"/>
                      </a:solidFill>
                      <a:prstDash val="solid"/>
                      <a:round/>
                      <a:headEnd type="none" w="med" len="med"/>
                      <a:tailEnd type="none" w="med" len="med"/>
                    </a:lnR>
                    <a:lnT w="12700" cap="flat" cmpd="sng" algn="ctr">
                      <a:solidFill>
                        <a:srgbClr val="BBBBBB"/>
                      </a:solidFill>
                      <a:prstDash val="solid"/>
                      <a:round/>
                      <a:headEnd type="none" w="med" len="med"/>
                      <a:tailEnd type="none" w="med" len="med"/>
                    </a:lnT>
                    <a:lnB w="12700" cap="flat" cmpd="sng" algn="ctr">
                      <a:solidFill>
                        <a:srgbClr val="CACACA"/>
                      </a:solidFill>
                      <a:prstDash val="solid"/>
                      <a:round/>
                      <a:headEnd type="none" w="med" len="med"/>
                      <a:tailEnd type="none" w="med" len="med"/>
                    </a:lnB>
                  </a:tcPr>
                </a:tc>
              </a:tr>
              <a:tr h="359321">
                <a:tc>
                  <a:txBody>
                    <a:bodyPr/>
                    <a:lstStyle/>
                    <a:p>
                      <a:pPr indent="0" marL="0">
                        <a:lnSpc>
                          <a:spcPts val="1820"/>
                        </a:lnSpc>
                        <a:buNone/>
                      </a:pPr>
                      <a:r>
                        <a:rPr lang="en-US" sz="1300" dirty="0">
                          <a:solidFill>
                            <a:srgbClr val="1D2330"/>
                          </a:solidFill>
                          <a:latin typeface="Arial" pitchFamily="34" charset="0"/>
                          <a:ea typeface="Arial" pitchFamily="34" charset="-122"/>
                          <a:cs typeface="Arial" pitchFamily="34" charset="-120"/>
                        </a:rPr>
                        <a:t>2</a:t>
                      </a:r>
                      <a:endParaRPr lang="en-US" sz="1300" dirty="0">
                        <a:latin typeface="Arial" charset="0"/>
                        <a:ea typeface="Arial" charset="0"/>
                        <a:cs typeface="Arial" charset="0"/>
                      </a:endParaRPr>
                    </a:p>
                  </a:txBody>
                  <a:tcPr marL="57785" marR="57785" marT="57785" marB="57785" anchor="t">
                    <a:lnL w="12700" cap="flat" cmpd="sng" algn="ctr">
                      <a:solidFill>
                        <a:srgbClr val="CACACA"/>
                      </a:solidFill>
                      <a:prstDash val="solid"/>
                      <a:round/>
                      <a:headEnd type="none" w="med" len="med"/>
                      <a:tailEnd type="none" w="med" len="med"/>
                    </a:lnL>
                    <a:lnR w="12700" cap="flat" cmpd="sng" algn="ctr">
                      <a:solidFill>
                        <a:srgbClr val="CACACA"/>
                      </a:solidFill>
                      <a:prstDash val="solid"/>
                      <a:round/>
                      <a:headEnd type="none" w="med" len="med"/>
                      <a:tailEnd type="none" w="med" len="med"/>
                    </a:lnR>
                    <a:lnT w="12700" cap="flat" cmpd="sng" algn="ctr">
                      <a:solidFill>
                        <a:srgbClr val="CACACA"/>
                      </a:solidFill>
                      <a:prstDash val="solid"/>
                      <a:round/>
                      <a:headEnd type="none" w="med" len="med"/>
                      <a:tailEnd type="none" w="med" len="med"/>
                    </a:lnT>
                    <a:lnB w="12700" cap="flat" cmpd="sng" algn="ctr">
                      <a:solidFill>
                        <a:srgbClr val="CACACA"/>
                      </a:solidFill>
                      <a:prstDash val="solid"/>
                      <a:round/>
                      <a:headEnd type="none" w="med" len="med"/>
                      <a:tailEnd type="none" w="med" len="med"/>
                    </a:lnB>
                  </a:tcPr>
                </a:tc>
                <a:tc>
                  <a:txBody>
                    <a:bodyPr/>
                    <a:lstStyle/>
                    <a:p>
                      <a:pPr indent="0" marL="0">
                        <a:lnSpc>
                          <a:spcPts val="1820"/>
                        </a:lnSpc>
                        <a:buNone/>
                      </a:pPr>
                      <a:r>
                        <a:rPr lang="en-US" sz="1300" dirty="0">
                          <a:solidFill>
                            <a:srgbClr val="1D2330"/>
                          </a:solidFill>
                          <a:latin typeface="Arial" pitchFamily="34" charset="0"/>
                          <a:ea typeface="Arial" pitchFamily="34" charset="-122"/>
                          <a:cs typeface="Arial" pitchFamily="34" charset="-120"/>
                        </a:rPr>
                        <a:t>a</a:t>
                      </a:r>
                      <a:endParaRPr lang="en-US" sz="1300" dirty="0">
                        <a:latin typeface="Arial" charset="0"/>
                        <a:ea typeface="Arial" charset="0"/>
                        <a:cs typeface="Arial" charset="0"/>
                      </a:endParaRPr>
                    </a:p>
                  </a:txBody>
                  <a:tcPr marL="57785" marR="57785" marT="57785" marB="57785" anchor="t">
                    <a:lnL w="12700" cap="flat" cmpd="sng" algn="ctr">
                      <a:solidFill>
                        <a:srgbClr val="CACACA"/>
                      </a:solidFill>
                      <a:prstDash val="solid"/>
                      <a:round/>
                      <a:headEnd type="none" w="med" len="med"/>
                      <a:tailEnd type="none" w="med" len="med"/>
                    </a:lnL>
                    <a:lnR w="12700" cap="flat" cmpd="sng" algn="ctr">
                      <a:solidFill>
                        <a:srgbClr val="CACACA"/>
                      </a:solidFill>
                      <a:prstDash val="solid"/>
                      <a:round/>
                      <a:headEnd type="none" w="med" len="med"/>
                      <a:tailEnd type="none" w="med" len="med"/>
                    </a:lnR>
                    <a:lnT w="12700" cap="flat" cmpd="sng" algn="ctr">
                      <a:solidFill>
                        <a:srgbClr val="CACACA"/>
                      </a:solidFill>
                      <a:prstDash val="solid"/>
                      <a:round/>
                      <a:headEnd type="none" w="med" len="med"/>
                      <a:tailEnd type="none" w="med" len="med"/>
                    </a:lnT>
                    <a:lnB w="12700" cap="flat" cmpd="sng" algn="ctr">
                      <a:solidFill>
                        <a:srgbClr val="CACACA"/>
                      </a:solidFill>
                      <a:prstDash val="solid"/>
                      <a:round/>
                      <a:headEnd type="none" w="med" len="med"/>
                      <a:tailEnd type="none" w="med" len="med"/>
                    </a:lnB>
                  </a:tcPr>
                </a:tc>
                <a:tc>
                  <a:txBody>
                    <a:bodyPr/>
                    <a:lstStyle/>
                    <a:p>
                      <a:pPr indent="0" marL="0">
                        <a:lnSpc>
                          <a:spcPts val="1820"/>
                        </a:lnSpc>
                        <a:buNone/>
                      </a:pPr>
                      <a:r>
                        <a:rPr lang="en-US" sz="1300" dirty="0">
                          <a:solidFill>
                            <a:srgbClr val="1D2330"/>
                          </a:solidFill>
                          <a:latin typeface="Arial" pitchFamily="34" charset="0"/>
                          <a:ea typeface="Arial" pitchFamily="34" charset="-122"/>
                          <a:cs typeface="Arial" pitchFamily="34" charset="-120"/>
                        </a:rPr>
                        <a:t>A trigger only reports contact; it never pushes back, so gravity pulls the hero through.</a:t>
                      </a:r>
                      <a:endParaRPr lang="en-US" sz="1300" dirty="0">
                        <a:latin typeface="Arial" charset="0"/>
                        <a:ea typeface="Arial" charset="0"/>
                        <a:cs typeface="Arial" charset="0"/>
                      </a:endParaRPr>
                    </a:p>
                  </a:txBody>
                  <a:tcPr marL="57785" marR="57785" marT="57785" marB="57785" anchor="t">
                    <a:lnL w="12700" cap="flat" cmpd="sng" algn="ctr">
                      <a:solidFill>
                        <a:srgbClr val="CACACA"/>
                      </a:solidFill>
                      <a:prstDash val="solid"/>
                      <a:round/>
                      <a:headEnd type="none" w="med" len="med"/>
                      <a:tailEnd type="none" w="med" len="med"/>
                    </a:lnL>
                    <a:lnR w="12700" cap="flat" cmpd="sng" algn="ctr">
                      <a:solidFill>
                        <a:srgbClr val="CACACA"/>
                      </a:solidFill>
                      <a:prstDash val="solid"/>
                      <a:round/>
                      <a:headEnd type="none" w="med" len="med"/>
                      <a:tailEnd type="none" w="med" len="med"/>
                    </a:lnR>
                    <a:lnT w="12700" cap="flat" cmpd="sng" algn="ctr">
                      <a:solidFill>
                        <a:srgbClr val="CACACA"/>
                      </a:solidFill>
                      <a:prstDash val="solid"/>
                      <a:round/>
                      <a:headEnd type="none" w="med" len="med"/>
                      <a:tailEnd type="none" w="med" len="med"/>
                    </a:lnT>
                    <a:lnB w="12700" cap="flat" cmpd="sng" algn="ctr">
                      <a:solidFill>
                        <a:srgbClr val="CACACA"/>
                      </a:solidFill>
                      <a:prstDash val="solid"/>
                      <a:round/>
                      <a:headEnd type="none" w="med" len="med"/>
                      <a:tailEnd type="none" w="med" len="med"/>
                    </a:lnB>
                  </a:tcPr>
                </a:tc>
              </a:tr>
              <a:tr h="359321">
                <a:tc>
                  <a:txBody>
                    <a:bodyPr/>
                    <a:lstStyle/>
                    <a:p>
                      <a:pPr indent="0" marL="0">
                        <a:lnSpc>
                          <a:spcPts val="1820"/>
                        </a:lnSpc>
                        <a:buNone/>
                      </a:pPr>
                      <a:r>
                        <a:rPr lang="en-US" sz="1300" dirty="0">
                          <a:solidFill>
                            <a:srgbClr val="1D2330"/>
                          </a:solidFill>
                          <a:latin typeface="Arial" pitchFamily="34" charset="0"/>
                          <a:ea typeface="Arial" pitchFamily="34" charset="-122"/>
                          <a:cs typeface="Arial" pitchFamily="34" charset="-120"/>
                        </a:rPr>
                        <a:t>3</a:t>
                      </a:r>
                      <a:endParaRPr lang="en-US" sz="1300" dirty="0">
                        <a:latin typeface="Arial" charset="0"/>
                        <a:ea typeface="Arial" charset="0"/>
                        <a:cs typeface="Arial" charset="0"/>
                      </a:endParaRPr>
                    </a:p>
                  </a:txBody>
                  <a:tcPr marL="57785" marR="57785" marT="57785" marB="57785" anchor="t">
                    <a:lnL w="12700" cap="flat" cmpd="sng" algn="ctr">
                      <a:solidFill>
                        <a:srgbClr val="CACACA"/>
                      </a:solidFill>
                      <a:prstDash val="solid"/>
                      <a:round/>
                      <a:headEnd type="none" w="med" len="med"/>
                      <a:tailEnd type="none" w="med" len="med"/>
                    </a:lnL>
                    <a:lnR w="12700" cap="flat" cmpd="sng" algn="ctr">
                      <a:solidFill>
                        <a:srgbClr val="CACACA"/>
                      </a:solidFill>
                      <a:prstDash val="solid"/>
                      <a:round/>
                      <a:headEnd type="none" w="med" len="med"/>
                      <a:tailEnd type="none" w="med" len="med"/>
                    </a:lnR>
                    <a:lnT w="12700" cap="flat" cmpd="sng" algn="ctr">
                      <a:solidFill>
                        <a:srgbClr val="CACACA"/>
                      </a:solidFill>
                      <a:prstDash val="solid"/>
                      <a:round/>
                      <a:headEnd type="none" w="med" len="med"/>
                      <a:tailEnd type="none" w="med" len="med"/>
                    </a:lnT>
                    <a:lnB w="12700" cap="flat" cmpd="sng" algn="ctr">
                      <a:solidFill>
                        <a:srgbClr val="CACACA"/>
                      </a:solidFill>
                      <a:prstDash val="solid"/>
                      <a:round/>
                      <a:headEnd type="none" w="med" len="med"/>
                      <a:tailEnd type="none" w="med" len="med"/>
                    </a:lnB>
                  </a:tcPr>
                </a:tc>
                <a:tc>
                  <a:txBody>
                    <a:bodyPr/>
                    <a:lstStyle/>
                    <a:p>
                      <a:pPr indent="0" marL="0">
                        <a:lnSpc>
                          <a:spcPts val="1820"/>
                        </a:lnSpc>
                        <a:buNone/>
                      </a:pPr>
                      <a:r>
                        <a:rPr lang="en-US" sz="1300" dirty="0">
                          <a:solidFill>
                            <a:srgbClr val="1D2330"/>
                          </a:solidFill>
                          <a:latin typeface="Arial" pitchFamily="34" charset="0"/>
                          <a:ea typeface="Arial" pitchFamily="34" charset="-122"/>
                          <a:cs typeface="Arial" pitchFamily="34" charset="-120"/>
                        </a:rPr>
                        <a:t>b</a:t>
                      </a:r>
                      <a:endParaRPr lang="en-US" sz="1300" dirty="0">
                        <a:latin typeface="Arial" charset="0"/>
                        <a:ea typeface="Arial" charset="0"/>
                        <a:cs typeface="Arial" charset="0"/>
                      </a:endParaRPr>
                    </a:p>
                  </a:txBody>
                  <a:tcPr marL="57785" marR="57785" marT="57785" marB="57785" anchor="t">
                    <a:lnL w="12700" cap="flat" cmpd="sng" algn="ctr">
                      <a:solidFill>
                        <a:srgbClr val="CACACA"/>
                      </a:solidFill>
                      <a:prstDash val="solid"/>
                      <a:round/>
                      <a:headEnd type="none" w="med" len="med"/>
                      <a:tailEnd type="none" w="med" len="med"/>
                    </a:lnL>
                    <a:lnR w="12700" cap="flat" cmpd="sng" algn="ctr">
                      <a:solidFill>
                        <a:srgbClr val="CACACA"/>
                      </a:solidFill>
                      <a:prstDash val="solid"/>
                      <a:round/>
                      <a:headEnd type="none" w="med" len="med"/>
                      <a:tailEnd type="none" w="med" len="med"/>
                    </a:lnR>
                    <a:lnT w="12700" cap="flat" cmpd="sng" algn="ctr">
                      <a:solidFill>
                        <a:srgbClr val="CACACA"/>
                      </a:solidFill>
                      <a:prstDash val="solid"/>
                      <a:round/>
                      <a:headEnd type="none" w="med" len="med"/>
                      <a:tailEnd type="none" w="med" len="med"/>
                    </a:lnT>
                    <a:lnB w="12700" cap="flat" cmpd="sng" algn="ctr">
                      <a:solidFill>
                        <a:srgbClr val="CACACA"/>
                      </a:solidFill>
                      <a:prstDash val="solid"/>
                      <a:round/>
                      <a:headEnd type="none" w="med" len="med"/>
                      <a:tailEnd type="none" w="med" len="med"/>
                    </a:lnB>
                  </a:tcPr>
                </a:tc>
                <a:tc>
                  <a:txBody>
                    <a:bodyPr/>
                    <a:lstStyle/>
                    <a:p>
                      <a:pPr indent="0" marL="0">
                        <a:lnSpc>
                          <a:spcPts val="1820"/>
                        </a:lnSpc>
                        <a:buNone/>
                      </a:pPr>
                      <a:r>
                        <a:rPr lang="en-US" sz="1300" dirty="0">
                          <a:solidFill>
                            <a:srgbClr val="1D2330"/>
                          </a:solidFill>
                          <a:latin typeface="Arial" pitchFamily="34" charset="0"/>
                          <a:ea typeface="Arial" pitchFamily="34" charset="-122"/>
                          <a:cs typeface="Arial" pitchFamily="34" charset="-120"/>
                        </a:rPr>
                        <a:t>A Kinematic body isn't moved by collisions, so it acts like a wall. Dynamic would be pushed.</a:t>
                      </a:r>
                      <a:endParaRPr lang="en-US" sz="1300" dirty="0">
                        <a:latin typeface="Arial" charset="0"/>
                        <a:ea typeface="Arial" charset="0"/>
                        <a:cs typeface="Arial" charset="0"/>
                      </a:endParaRPr>
                    </a:p>
                  </a:txBody>
                  <a:tcPr marL="57785" marR="57785" marT="57785" marB="57785" anchor="t">
                    <a:lnL w="12700" cap="flat" cmpd="sng" algn="ctr">
                      <a:solidFill>
                        <a:srgbClr val="CACACA"/>
                      </a:solidFill>
                      <a:prstDash val="solid"/>
                      <a:round/>
                      <a:headEnd type="none" w="med" len="med"/>
                      <a:tailEnd type="none" w="med" len="med"/>
                    </a:lnL>
                    <a:lnR w="12700" cap="flat" cmpd="sng" algn="ctr">
                      <a:solidFill>
                        <a:srgbClr val="CACACA"/>
                      </a:solidFill>
                      <a:prstDash val="solid"/>
                      <a:round/>
                      <a:headEnd type="none" w="med" len="med"/>
                      <a:tailEnd type="none" w="med" len="med"/>
                    </a:lnR>
                    <a:lnT w="12700" cap="flat" cmpd="sng" algn="ctr">
                      <a:solidFill>
                        <a:srgbClr val="CACACA"/>
                      </a:solidFill>
                      <a:prstDash val="solid"/>
                      <a:round/>
                      <a:headEnd type="none" w="med" len="med"/>
                      <a:tailEnd type="none" w="med" len="med"/>
                    </a:lnT>
                    <a:lnB w="12700" cap="flat" cmpd="sng" algn="ctr">
                      <a:solidFill>
                        <a:srgbClr val="CACACA"/>
                      </a:solidFill>
                      <a:prstDash val="solid"/>
                      <a:round/>
                      <a:headEnd type="none" w="med" len="med"/>
                      <a:tailEnd type="none" w="med" len="med"/>
                    </a:lnB>
                  </a:tcPr>
                </a:tc>
              </a:tr>
              <a:tr h="359321">
                <a:tc>
                  <a:txBody>
                    <a:bodyPr/>
                    <a:lstStyle/>
                    <a:p>
                      <a:pPr indent="0" marL="0">
                        <a:lnSpc>
                          <a:spcPts val="1820"/>
                        </a:lnSpc>
                        <a:buNone/>
                      </a:pPr>
                      <a:r>
                        <a:rPr lang="en-US" sz="1300" dirty="0">
                          <a:solidFill>
                            <a:srgbClr val="1D2330"/>
                          </a:solidFill>
                          <a:latin typeface="Arial" pitchFamily="34" charset="0"/>
                          <a:ea typeface="Arial" pitchFamily="34" charset="-122"/>
                          <a:cs typeface="Arial" pitchFamily="34" charset="-120"/>
                        </a:rPr>
                        <a:t>4</a:t>
                      </a:r>
                      <a:endParaRPr lang="en-US" sz="1300" dirty="0">
                        <a:latin typeface="Arial" charset="0"/>
                        <a:ea typeface="Arial" charset="0"/>
                        <a:cs typeface="Arial" charset="0"/>
                      </a:endParaRPr>
                    </a:p>
                  </a:txBody>
                  <a:tcPr marL="57785" marR="57785" marT="57785" marB="57785" anchor="t">
                    <a:lnL w="12700" cap="flat" cmpd="sng" algn="ctr">
                      <a:solidFill>
                        <a:srgbClr val="CACACA"/>
                      </a:solidFill>
                      <a:prstDash val="solid"/>
                      <a:round/>
                      <a:headEnd type="none" w="med" len="med"/>
                      <a:tailEnd type="none" w="med" len="med"/>
                    </a:lnL>
                    <a:lnR w="12700" cap="flat" cmpd="sng" algn="ctr">
                      <a:solidFill>
                        <a:srgbClr val="CACACA"/>
                      </a:solidFill>
                      <a:prstDash val="solid"/>
                      <a:round/>
                      <a:headEnd type="none" w="med" len="med"/>
                      <a:tailEnd type="none" w="med" len="med"/>
                    </a:lnR>
                    <a:lnT w="12700" cap="flat" cmpd="sng" algn="ctr">
                      <a:solidFill>
                        <a:srgbClr val="CACACA"/>
                      </a:solidFill>
                      <a:prstDash val="solid"/>
                      <a:round/>
                      <a:headEnd type="none" w="med" len="med"/>
                      <a:tailEnd type="none" w="med" len="med"/>
                    </a:lnT>
                    <a:lnB w="12700" cap="flat" cmpd="sng" algn="ctr">
                      <a:solidFill>
                        <a:srgbClr val="CACACA"/>
                      </a:solidFill>
                      <a:prstDash val="solid"/>
                      <a:round/>
                      <a:headEnd type="none" w="med" len="med"/>
                      <a:tailEnd type="none" w="med" len="med"/>
                    </a:lnB>
                  </a:tcPr>
                </a:tc>
                <a:tc>
                  <a:txBody>
                    <a:bodyPr/>
                    <a:lstStyle/>
                    <a:p>
                      <a:pPr indent="0" marL="0">
                        <a:lnSpc>
                          <a:spcPts val="1820"/>
                        </a:lnSpc>
                        <a:buNone/>
                      </a:pPr>
                      <a:r>
                        <a:rPr lang="en-US" sz="1300" dirty="0">
                          <a:solidFill>
                            <a:srgbClr val="1D2330"/>
                          </a:solidFill>
                          <a:latin typeface="Arial" pitchFamily="34" charset="0"/>
                          <a:ea typeface="Arial" pitchFamily="34" charset="-122"/>
                          <a:cs typeface="Arial" pitchFamily="34" charset="-120"/>
                        </a:rPr>
                        <a:t>b</a:t>
                      </a:r>
                      <a:endParaRPr lang="en-US" sz="1300" dirty="0">
                        <a:latin typeface="Arial" charset="0"/>
                        <a:ea typeface="Arial" charset="0"/>
                        <a:cs typeface="Arial" charset="0"/>
                      </a:endParaRPr>
                    </a:p>
                  </a:txBody>
                  <a:tcPr marL="57785" marR="57785" marT="57785" marB="57785" anchor="t">
                    <a:lnL w="12700" cap="flat" cmpd="sng" algn="ctr">
                      <a:solidFill>
                        <a:srgbClr val="CACACA"/>
                      </a:solidFill>
                      <a:prstDash val="solid"/>
                      <a:round/>
                      <a:headEnd type="none" w="med" len="med"/>
                      <a:tailEnd type="none" w="med" len="med"/>
                    </a:lnL>
                    <a:lnR w="12700" cap="flat" cmpd="sng" algn="ctr">
                      <a:solidFill>
                        <a:srgbClr val="CACACA"/>
                      </a:solidFill>
                      <a:prstDash val="solid"/>
                      <a:round/>
                      <a:headEnd type="none" w="med" len="med"/>
                      <a:tailEnd type="none" w="med" len="med"/>
                    </a:lnR>
                    <a:lnT w="12700" cap="flat" cmpd="sng" algn="ctr">
                      <a:solidFill>
                        <a:srgbClr val="CACACA"/>
                      </a:solidFill>
                      <a:prstDash val="solid"/>
                      <a:round/>
                      <a:headEnd type="none" w="med" len="med"/>
                      <a:tailEnd type="none" w="med" len="med"/>
                    </a:lnT>
                    <a:lnB w="12700" cap="flat" cmpd="sng" algn="ctr">
                      <a:solidFill>
                        <a:srgbClr val="CACACA"/>
                      </a:solidFill>
                      <a:prstDash val="solid"/>
                      <a:round/>
                      <a:headEnd type="none" w="med" len="med"/>
                      <a:tailEnd type="none" w="med" len="med"/>
                    </a:lnB>
                  </a:tcPr>
                </a:tc>
                <a:tc>
                  <a:txBody>
                    <a:bodyPr/>
                    <a:lstStyle/>
                    <a:p>
                      <a:pPr indent="0" marL="0">
                        <a:lnSpc>
                          <a:spcPts val="1820"/>
                        </a:lnSpc>
                        <a:buNone/>
                      </a:pPr>
                      <a:r>
                        <a:rPr lang="en-US" sz="1300" dirty="0">
                          <a:solidFill>
                            <a:srgbClr val="1D2330"/>
                          </a:solidFill>
                          <a:latin typeface="Arial" pitchFamily="34" charset="0"/>
                          <a:ea typeface="Arial" pitchFamily="34" charset="-122"/>
                          <a:cs typeface="Arial" pitchFamily="34" charset="-120"/>
                        </a:rPr>
                        <a:t>5 colors × 0.2 seconds of waiting each = about 1 second.</a:t>
                      </a:r>
                      <a:endParaRPr lang="en-US" sz="1300" dirty="0">
                        <a:latin typeface="Arial" charset="0"/>
                        <a:ea typeface="Arial" charset="0"/>
                        <a:cs typeface="Arial" charset="0"/>
                      </a:endParaRPr>
                    </a:p>
                  </a:txBody>
                  <a:tcPr marL="57785" marR="57785" marT="57785" marB="57785" anchor="t">
                    <a:lnL w="12700" cap="flat" cmpd="sng" algn="ctr">
                      <a:solidFill>
                        <a:srgbClr val="CACACA"/>
                      </a:solidFill>
                      <a:prstDash val="solid"/>
                      <a:round/>
                      <a:headEnd type="none" w="med" len="med"/>
                      <a:tailEnd type="none" w="med" len="med"/>
                    </a:lnL>
                    <a:lnR w="12700" cap="flat" cmpd="sng" algn="ctr">
                      <a:solidFill>
                        <a:srgbClr val="CACACA"/>
                      </a:solidFill>
                      <a:prstDash val="solid"/>
                      <a:round/>
                      <a:headEnd type="none" w="med" len="med"/>
                      <a:tailEnd type="none" w="med" len="med"/>
                    </a:lnR>
                    <a:lnT w="12700" cap="flat" cmpd="sng" algn="ctr">
                      <a:solidFill>
                        <a:srgbClr val="CACACA"/>
                      </a:solidFill>
                      <a:prstDash val="solid"/>
                      <a:round/>
                      <a:headEnd type="none" w="med" len="med"/>
                      <a:tailEnd type="none" w="med" len="med"/>
                    </a:lnT>
                    <a:lnB w="12700" cap="flat" cmpd="sng" algn="ctr">
                      <a:solidFill>
                        <a:srgbClr val="CACACA"/>
                      </a:solidFill>
                      <a:prstDash val="solid"/>
                      <a:round/>
                      <a:headEnd type="none" w="med" len="med"/>
                      <a:tailEnd type="none" w="med" len="med"/>
                    </a:lnB>
                  </a:tcPr>
                </a:tc>
              </a:tr>
              <a:tr h="359321">
                <a:tc>
                  <a:txBody>
                    <a:bodyPr/>
                    <a:lstStyle/>
                    <a:p>
                      <a:pPr indent="0" marL="0">
                        <a:lnSpc>
                          <a:spcPts val="1820"/>
                        </a:lnSpc>
                        <a:buNone/>
                      </a:pPr>
                      <a:r>
                        <a:rPr lang="en-US" sz="1300" dirty="0">
                          <a:solidFill>
                            <a:srgbClr val="1D2330"/>
                          </a:solidFill>
                          <a:latin typeface="Arial" pitchFamily="34" charset="0"/>
                          <a:ea typeface="Arial" pitchFamily="34" charset="-122"/>
                          <a:cs typeface="Arial" pitchFamily="34" charset="-120"/>
                        </a:rPr>
                        <a:t>5</a:t>
                      </a:r>
                      <a:endParaRPr lang="en-US" sz="1300" dirty="0">
                        <a:latin typeface="Arial" charset="0"/>
                        <a:ea typeface="Arial" charset="0"/>
                        <a:cs typeface="Arial" charset="0"/>
                      </a:endParaRPr>
                    </a:p>
                  </a:txBody>
                  <a:tcPr marL="57785" marR="57785" marT="57785" marB="57785" anchor="t">
                    <a:lnL w="12700" cap="flat" cmpd="sng" algn="ctr">
                      <a:solidFill>
                        <a:srgbClr val="CACACA"/>
                      </a:solidFill>
                      <a:prstDash val="solid"/>
                      <a:round/>
                      <a:headEnd type="none" w="med" len="med"/>
                      <a:tailEnd type="none" w="med" len="med"/>
                    </a:lnL>
                    <a:lnR w="12700" cap="flat" cmpd="sng" algn="ctr">
                      <a:solidFill>
                        <a:srgbClr val="CACACA"/>
                      </a:solidFill>
                      <a:prstDash val="solid"/>
                      <a:round/>
                      <a:headEnd type="none" w="med" len="med"/>
                      <a:tailEnd type="none" w="med" len="med"/>
                    </a:lnR>
                    <a:lnT w="12700" cap="flat" cmpd="sng" algn="ctr">
                      <a:solidFill>
                        <a:srgbClr val="CACACA"/>
                      </a:solidFill>
                      <a:prstDash val="solid"/>
                      <a:round/>
                      <a:headEnd type="none" w="med" len="med"/>
                      <a:tailEnd type="none" w="med" len="med"/>
                    </a:lnT>
                    <a:lnB w="12700" cap="flat" cmpd="sng" algn="ctr">
                      <a:solidFill>
                        <a:srgbClr val="CACACA"/>
                      </a:solidFill>
                      <a:prstDash val="solid"/>
                      <a:round/>
                      <a:headEnd type="none" w="med" len="med"/>
                      <a:tailEnd type="none" w="med" len="med"/>
                    </a:lnB>
                  </a:tcPr>
                </a:tc>
                <a:tc>
                  <a:txBody>
                    <a:bodyPr/>
                    <a:lstStyle/>
                    <a:p>
                      <a:pPr indent="0" marL="0">
                        <a:lnSpc>
                          <a:spcPts val="1820"/>
                        </a:lnSpc>
                        <a:buNone/>
                      </a:pPr>
                      <a:r>
                        <a:rPr lang="en-US" sz="1300" dirty="0">
                          <a:solidFill>
                            <a:srgbClr val="1D2330"/>
                          </a:solidFill>
                          <a:latin typeface="Arial" pitchFamily="34" charset="0"/>
                          <a:ea typeface="Arial" pitchFamily="34" charset="-122"/>
                          <a:cs typeface="Arial" pitchFamily="34" charset="-120"/>
                        </a:rPr>
                        <a:t>a</a:t>
                      </a:r>
                      <a:endParaRPr lang="en-US" sz="1300" dirty="0">
                        <a:latin typeface="Arial" charset="0"/>
                        <a:ea typeface="Arial" charset="0"/>
                        <a:cs typeface="Arial" charset="0"/>
                      </a:endParaRPr>
                    </a:p>
                  </a:txBody>
                  <a:tcPr marL="57785" marR="57785" marT="57785" marB="57785" anchor="t">
                    <a:lnL w="12700" cap="flat" cmpd="sng" algn="ctr">
                      <a:solidFill>
                        <a:srgbClr val="CACACA"/>
                      </a:solidFill>
                      <a:prstDash val="solid"/>
                      <a:round/>
                      <a:headEnd type="none" w="med" len="med"/>
                      <a:tailEnd type="none" w="med" len="med"/>
                    </a:lnL>
                    <a:lnR w="12700" cap="flat" cmpd="sng" algn="ctr">
                      <a:solidFill>
                        <a:srgbClr val="CACACA"/>
                      </a:solidFill>
                      <a:prstDash val="solid"/>
                      <a:round/>
                      <a:headEnd type="none" w="med" len="med"/>
                      <a:tailEnd type="none" w="med" len="med"/>
                    </a:lnR>
                    <a:lnT w="12700" cap="flat" cmpd="sng" algn="ctr">
                      <a:solidFill>
                        <a:srgbClr val="CACACA"/>
                      </a:solidFill>
                      <a:prstDash val="solid"/>
                      <a:round/>
                      <a:headEnd type="none" w="med" len="med"/>
                      <a:tailEnd type="none" w="med" len="med"/>
                    </a:lnT>
                    <a:lnB w="12700" cap="flat" cmpd="sng" algn="ctr">
                      <a:solidFill>
                        <a:srgbClr val="CACACA"/>
                      </a:solidFill>
                      <a:prstDash val="solid"/>
                      <a:round/>
                      <a:headEnd type="none" w="med" len="med"/>
                      <a:tailEnd type="none" w="med" len="med"/>
                    </a:lnB>
                  </a:tcPr>
                </a:tc>
                <a:tc>
                  <a:txBody>
                    <a:bodyPr/>
                    <a:lstStyle/>
                    <a:p>
                      <a:pPr indent="0" marL="0">
                        <a:lnSpc>
                          <a:spcPts val="1820"/>
                        </a:lnSpc>
                        <a:buNone/>
                      </a:pPr>
                      <a:r>
                        <a:rPr lang="en-US" sz="1300" dirty="0">
                          <a:solidFill>
                            <a:srgbClr val="1D2330"/>
                          </a:solidFill>
                          <a:latin typeface="Arial" pitchFamily="34" charset="0"/>
                          <a:ea typeface="Arial" pitchFamily="34" charset="-122"/>
                          <a:cs typeface="Arial" pitchFamily="34" charset="-120"/>
                        </a:rPr>
                        <a:t>yield return null resumes next frame: 5 frames at 50 fps is 0.1 seconds, a brief flicker.</a:t>
                      </a:r>
                      <a:endParaRPr lang="en-US" sz="1300" dirty="0">
                        <a:latin typeface="Arial" charset="0"/>
                        <a:ea typeface="Arial" charset="0"/>
                        <a:cs typeface="Arial" charset="0"/>
                      </a:endParaRPr>
                    </a:p>
                  </a:txBody>
                  <a:tcPr marL="57785" marR="57785" marT="57785" marB="57785" anchor="t">
                    <a:lnL w="12700" cap="flat" cmpd="sng" algn="ctr">
                      <a:solidFill>
                        <a:srgbClr val="CACACA"/>
                      </a:solidFill>
                      <a:prstDash val="solid"/>
                      <a:round/>
                      <a:headEnd type="none" w="med" len="med"/>
                      <a:tailEnd type="none" w="med" len="med"/>
                    </a:lnL>
                    <a:lnR w="12700" cap="flat" cmpd="sng" algn="ctr">
                      <a:solidFill>
                        <a:srgbClr val="CACACA"/>
                      </a:solidFill>
                      <a:prstDash val="solid"/>
                      <a:round/>
                      <a:headEnd type="none" w="med" len="med"/>
                      <a:tailEnd type="none" w="med" len="med"/>
                    </a:lnR>
                    <a:lnT w="12700" cap="flat" cmpd="sng" algn="ctr">
                      <a:solidFill>
                        <a:srgbClr val="CACACA"/>
                      </a:solidFill>
                      <a:prstDash val="solid"/>
                      <a:round/>
                      <a:headEnd type="none" w="med" len="med"/>
                      <a:tailEnd type="none" w="med" len="med"/>
                    </a:lnT>
                    <a:lnB w="12700" cap="flat" cmpd="sng" algn="ctr">
                      <a:solidFill>
                        <a:srgbClr val="CACACA"/>
                      </a:solidFill>
                      <a:prstDash val="solid"/>
                      <a:round/>
                      <a:headEnd type="none" w="med" len="med"/>
                      <a:tailEnd type="none" w="med" len="med"/>
                    </a:lnB>
                  </a:tcPr>
                </a:tc>
              </a:tr>
              <a:tr h="359321">
                <a:tc>
                  <a:txBody>
                    <a:bodyPr/>
                    <a:lstStyle/>
                    <a:p>
                      <a:pPr indent="0" marL="0">
                        <a:lnSpc>
                          <a:spcPts val="1820"/>
                        </a:lnSpc>
                        <a:buNone/>
                      </a:pPr>
                      <a:r>
                        <a:rPr lang="en-US" sz="1300" dirty="0">
                          <a:solidFill>
                            <a:srgbClr val="1D2330"/>
                          </a:solidFill>
                          <a:latin typeface="Arial" pitchFamily="34" charset="0"/>
                          <a:ea typeface="Arial" pitchFamily="34" charset="-122"/>
                          <a:cs typeface="Arial" pitchFamily="34" charset="-120"/>
                        </a:rPr>
                        <a:t>6</a:t>
                      </a:r>
                      <a:endParaRPr lang="en-US" sz="1300" dirty="0">
                        <a:latin typeface="Arial" charset="0"/>
                        <a:ea typeface="Arial" charset="0"/>
                        <a:cs typeface="Arial" charset="0"/>
                      </a:endParaRPr>
                    </a:p>
                  </a:txBody>
                  <a:tcPr marL="57785" marR="57785" marT="57785" marB="57785" anchor="t">
                    <a:lnL w="12700" cap="flat" cmpd="sng" algn="ctr">
                      <a:solidFill>
                        <a:srgbClr val="CACACA"/>
                      </a:solidFill>
                      <a:prstDash val="solid"/>
                      <a:round/>
                      <a:headEnd type="none" w="med" len="med"/>
                      <a:tailEnd type="none" w="med" len="med"/>
                    </a:lnL>
                    <a:lnR w="12700" cap="flat" cmpd="sng" algn="ctr">
                      <a:solidFill>
                        <a:srgbClr val="CACACA"/>
                      </a:solidFill>
                      <a:prstDash val="solid"/>
                      <a:round/>
                      <a:headEnd type="none" w="med" len="med"/>
                      <a:tailEnd type="none" w="med" len="med"/>
                    </a:lnR>
                    <a:lnT w="12700" cap="flat" cmpd="sng" algn="ctr">
                      <a:solidFill>
                        <a:srgbClr val="CACACA"/>
                      </a:solidFill>
                      <a:prstDash val="solid"/>
                      <a:round/>
                      <a:headEnd type="none" w="med" len="med"/>
                      <a:tailEnd type="none" w="med" len="med"/>
                    </a:lnT>
                    <a:lnB w="12700" cap="flat" cmpd="sng" algn="ctr">
                      <a:solidFill>
                        <a:srgbClr val="CACACA"/>
                      </a:solidFill>
                      <a:prstDash val="solid"/>
                      <a:round/>
                      <a:headEnd type="none" w="med" len="med"/>
                      <a:tailEnd type="none" w="med" len="med"/>
                    </a:lnB>
                  </a:tcPr>
                </a:tc>
                <a:tc>
                  <a:txBody>
                    <a:bodyPr/>
                    <a:lstStyle/>
                    <a:p>
                      <a:pPr indent="0" marL="0">
                        <a:lnSpc>
                          <a:spcPts val="1820"/>
                        </a:lnSpc>
                        <a:buNone/>
                      </a:pPr>
                      <a:r>
                        <a:rPr lang="en-US" sz="1300" dirty="0">
                          <a:solidFill>
                            <a:srgbClr val="1D2330"/>
                          </a:solidFill>
                          <a:latin typeface="Arial" pitchFamily="34" charset="0"/>
                          <a:ea typeface="Arial" pitchFamily="34" charset="-122"/>
                          <a:cs typeface="Arial" pitchFamily="34" charset="-120"/>
                        </a:rPr>
                        <a:t>b</a:t>
                      </a:r>
                      <a:endParaRPr lang="en-US" sz="1300" dirty="0">
                        <a:latin typeface="Arial" charset="0"/>
                        <a:ea typeface="Arial" charset="0"/>
                        <a:cs typeface="Arial" charset="0"/>
                      </a:endParaRPr>
                    </a:p>
                  </a:txBody>
                  <a:tcPr marL="57785" marR="57785" marT="57785" marB="57785" anchor="t">
                    <a:lnL w="12700" cap="flat" cmpd="sng" algn="ctr">
                      <a:solidFill>
                        <a:srgbClr val="CACACA"/>
                      </a:solidFill>
                      <a:prstDash val="solid"/>
                      <a:round/>
                      <a:headEnd type="none" w="med" len="med"/>
                      <a:tailEnd type="none" w="med" len="med"/>
                    </a:lnL>
                    <a:lnR w="12700" cap="flat" cmpd="sng" algn="ctr">
                      <a:solidFill>
                        <a:srgbClr val="CACACA"/>
                      </a:solidFill>
                      <a:prstDash val="solid"/>
                      <a:round/>
                      <a:headEnd type="none" w="med" len="med"/>
                      <a:tailEnd type="none" w="med" len="med"/>
                    </a:lnR>
                    <a:lnT w="12700" cap="flat" cmpd="sng" algn="ctr">
                      <a:solidFill>
                        <a:srgbClr val="CACACA"/>
                      </a:solidFill>
                      <a:prstDash val="solid"/>
                      <a:round/>
                      <a:headEnd type="none" w="med" len="med"/>
                      <a:tailEnd type="none" w="med" len="med"/>
                    </a:lnT>
                    <a:lnB w="12700" cap="flat" cmpd="sng" algn="ctr">
                      <a:solidFill>
                        <a:srgbClr val="CACACA"/>
                      </a:solidFill>
                      <a:prstDash val="solid"/>
                      <a:round/>
                      <a:headEnd type="none" w="med" len="med"/>
                      <a:tailEnd type="none" w="med" len="med"/>
                    </a:lnB>
                  </a:tcPr>
                </a:tc>
                <a:tc>
                  <a:txBody>
                    <a:bodyPr/>
                    <a:lstStyle/>
                    <a:p>
                      <a:pPr indent="0" marL="0">
                        <a:lnSpc>
                          <a:spcPts val="1820"/>
                        </a:lnSpc>
                        <a:buNone/>
                      </a:pPr>
                      <a:r>
                        <a:rPr lang="en-US" sz="1300" dirty="0">
                          <a:solidFill>
                            <a:srgbClr val="1D2330"/>
                          </a:solidFill>
                          <a:latin typeface="Arial" pitchFamily="34" charset="0"/>
                          <a:ea typeface="Arial" pitchFamily="34" charset="-122"/>
                          <a:cs typeface="Arial" pitchFamily="34" charset="-120"/>
                        </a:rPr>
                        <a:t>"Play-mode changes are lost" applies to the scene; a ScriptableObject is an asset.</a:t>
                      </a:r>
                      <a:endParaRPr lang="en-US" sz="1300" dirty="0">
                        <a:latin typeface="Arial" charset="0"/>
                        <a:ea typeface="Arial" charset="0"/>
                        <a:cs typeface="Arial" charset="0"/>
                      </a:endParaRPr>
                    </a:p>
                  </a:txBody>
                  <a:tcPr marL="57785" marR="57785" marT="57785" marB="57785" anchor="t">
                    <a:lnL w="12700" cap="flat" cmpd="sng" algn="ctr">
                      <a:solidFill>
                        <a:srgbClr val="CACACA"/>
                      </a:solidFill>
                      <a:prstDash val="solid"/>
                      <a:round/>
                      <a:headEnd type="none" w="med" len="med"/>
                      <a:tailEnd type="none" w="med" len="med"/>
                    </a:lnL>
                    <a:lnR w="12700" cap="flat" cmpd="sng" algn="ctr">
                      <a:solidFill>
                        <a:srgbClr val="CACACA"/>
                      </a:solidFill>
                      <a:prstDash val="solid"/>
                      <a:round/>
                      <a:headEnd type="none" w="med" len="med"/>
                      <a:tailEnd type="none" w="med" len="med"/>
                    </a:lnR>
                    <a:lnT w="12700" cap="flat" cmpd="sng" algn="ctr">
                      <a:solidFill>
                        <a:srgbClr val="CACACA"/>
                      </a:solidFill>
                      <a:prstDash val="solid"/>
                      <a:round/>
                      <a:headEnd type="none" w="med" len="med"/>
                      <a:tailEnd type="none" w="med" len="med"/>
                    </a:lnT>
                    <a:lnB w="12700" cap="flat" cmpd="sng" algn="ctr">
                      <a:solidFill>
                        <a:srgbClr val="CACACA"/>
                      </a:solidFill>
                      <a:prstDash val="solid"/>
                      <a:round/>
                      <a:headEnd type="none" w="med" len="med"/>
                      <a:tailEnd type="none" w="med" len="med"/>
                    </a:lnB>
                  </a:tcPr>
                </a:tc>
              </a:tr>
            </a:tbl>
          </a:graphicData>
        </a:graphic>
      </p:graphicFrame>
      <p:sp>
        <p:nvSpPr>
          <p:cNvPr id="6" name="Text 3"/>
          <p:cNvSpPr/>
          <p:nvPr/>
        </p:nvSpPr>
        <p:spPr>
          <a:xfrm>
            <a:off x="812800" y="623828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B6475"/>
                </a:solidFill>
                <a:latin typeface="Arial" pitchFamily="34" charset="0"/>
                <a:ea typeface="Arial" pitchFamily="34" charset="-122"/>
                <a:cs typeface="Arial" pitchFamily="34" charset="-120"/>
              </a:rPr>
              <a:t>Module 5 · Summary · 8</a:t>
            </a:r>
            <a:endParaRPr lang="en-US" sz="12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7F8FA"/>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8A5A12"/>
                </a:solidFill>
                <a:latin typeface="Arial" pitchFamily="34" charset="0"/>
                <a:ea typeface="Arial" pitchFamily="34" charset="-122"/>
                <a:cs typeface="Arial" pitchFamily="34" charset="-120"/>
              </a:rPr>
              <a:t>WHAT'S NEXT</a:t>
            </a:r>
            <a:endParaRPr lang="en-US" sz="1200" dirty="0"/>
          </a:p>
        </p:txBody>
      </p:sp>
      <p:sp>
        <p:nvSpPr>
          <p:cNvPr id="3" name="Text 1"/>
          <p:cNvSpPr/>
          <p:nvPr>
            <p:ph type="title"/>
          </p:nvPr>
        </p:nvSpPr>
        <p:spPr>
          <a:xfrm>
            <a:off x="812800" y="1280120"/>
            <a:ext cx="10883392" cy="492720"/>
          </a:xfrm>
          <a:prstGeom prst="rect">
            <a:avLst/>
          </a:prstGeom>
          <a:noFill/>
          <a:ln/>
        </p:spPr>
        <p:txBody>
          <a:bodyPr wrap="square" lIns="0" tIns="0" rIns="0" bIns="0" rtlCol="0" anchor="t">
            <a:normAutofit/>
          </a:bodyPr>
          <a:lstStyle/>
          <a:p>
            <a:pPr algn="l" indent="0" marL="0">
              <a:lnSpc>
                <a:spcPts val="3680"/>
              </a:lnSpc>
              <a:buNone/>
            </a:pPr>
            <a:r>
              <a:rPr lang="en-US" sz="3200" b="1" i="0" spc="-50" kern="0" dirty="0">
                <a:solidFill>
                  <a:srgbClr val="1D2330"/>
                </a:solidFill>
                <a:latin typeface="Arial" pitchFamily="34" charset="0"/>
                <a:ea typeface="Arial" pitchFamily="34" charset="-122"/>
                <a:cs typeface="Arial" pitchFamily="34" charset="-120"/>
              </a:rPr>
              <a:t>Explore, then build your own game</a:t>
            </a:r>
            <a:endParaRPr lang="en-US" sz="3200" dirty="0"/>
          </a:p>
        </p:txBody>
      </p:sp>
      <p:sp>
        <p:nvSpPr>
          <p:cNvPr id="4" name="Shape 2"/>
          <p:cNvSpPr/>
          <p:nvPr/>
        </p:nvSpPr>
        <p:spPr>
          <a:xfrm>
            <a:off x="815975" y="2004616"/>
            <a:ext cx="5175250" cy="2271911"/>
          </a:xfrm>
          <a:prstGeom prst="roundRect">
            <a:avLst>
              <a:gd name="adj" fmla="val 5450"/>
            </a:avLst>
          </a:prstGeom>
          <a:solidFill>
            <a:srgbClr val="FDFDFE"/>
          </a:solidFill>
          <a:ln w="6350">
            <a:solidFill>
              <a:srgbClr val="DFE3EC"/>
            </a:solidFill>
            <a:prstDash val="solid"/>
          </a:ln>
        </p:spPr>
      </p:sp>
      <p:sp>
        <p:nvSpPr>
          <p:cNvPr id="5" name="Text 3"/>
          <p:cNvSpPr/>
          <p:nvPr/>
        </p:nvSpPr>
        <p:spPr>
          <a:xfrm>
            <a:off x="1073150" y="2261791"/>
            <a:ext cx="4800727" cy="330200"/>
          </a:xfrm>
          <a:prstGeom prst="rect">
            <a:avLst/>
          </a:prstGeom>
          <a:noFill/>
          <a:ln/>
        </p:spPr>
        <p:txBody>
          <a:bodyPr wrap="square" lIns="0" tIns="0" rIns="0" bIns="0" rtlCol="0" anchor="t">
            <a:normAutofit/>
          </a:bodyPr>
          <a:lstStyle/>
          <a:p>
            <a:pPr algn="l" indent="0" marL="0">
              <a:lnSpc>
                <a:spcPts val="2400"/>
              </a:lnSpc>
              <a:buNone/>
            </a:pPr>
            <a:r>
              <a:rPr lang="en-US" sz="2000" b="1" dirty="0">
                <a:solidFill>
                  <a:srgbClr val="1D2330"/>
                </a:solidFill>
                <a:latin typeface="Arial" pitchFamily="34" charset="0"/>
                <a:ea typeface="Arial" pitchFamily="34" charset="-122"/>
                <a:cs typeface="Arial" pitchFamily="34" charset="-120"/>
              </a:rPr>
              <a:t>Particle systems</a:t>
            </a:r>
            <a:endParaRPr lang="en-US" sz="2000" dirty="0"/>
          </a:p>
        </p:txBody>
      </p:sp>
      <p:sp>
        <p:nvSpPr>
          <p:cNvPr id="6" name="Text 4"/>
          <p:cNvSpPr/>
          <p:nvPr/>
        </p:nvSpPr>
        <p:spPr>
          <a:xfrm>
            <a:off x="1073150" y="2693591"/>
            <a:ext cx="4800727" cy="772071"/>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4F586A"/>
                </a:solidFill>
                <a:latin typeface="Arial" pitchFamily="34" charset="0"/>
                <a:ea typeface="Arial" pitchFamily="34" charset="-122"/>
                <a:cs typeface="Arial" pitchFamily="34" charset="-120"/>
              </a:rPr>
              <a:t>A collection of points following a pseudo-random function: smoke, sparks, explosions. Read the Unity Manual and focus on the </a:t>
            </a:r>
            <a:r>
              <a:rPr lang="en-US" sz="1400" b="1" dirty="0">
                <a:solidFill>
                  <a:srgbClr val="4F586A"/>
                </a:solidFill>
                <a:latin typeface="Arial" pitchFamily="34" charset="0"/>
                <a:ea typeface="Arial" pitchFamily="34" charset="-122"/>
                <a:cs typeface="Arial" pitchFamily="34" charset="-120"/>
              </a:rPr>
              <a:t>Built-in Particle System</a:t>
            </a:r>
            <a:r>
              <a:rPr lang="en-US" sz="1400" dirty="0">
                <a:solidFill>
                  <a:srgbClr val="4F586A"/>
                </a:solidFill>
                <a:latin typeface="Arial" pitchFamily="34" charset="0"/>
                <a:ea typeface="Arial" pitchFamily="34" charset="-122"/>
                <a:cs typeface="Arial" pitchFamily="34" charset="-120"/>
              </a:rPr>
              <a:t>.</a:t>
            </a:r>
            <a:endParaRPr lang="en-US" sz="1400" dirty="0"/>
          </a:p>
        </p:txBody>
      </p:sp>
      <p:sp>
        <p:nvSpPr>
          <p:cNvPr id="7" name="Text 5"/>
          <p:cNvSpPr/>
          <p:nvPr/>
        </p:nvSpPr>
        <p:spPr>
          <a:xfrm>
            <a:off x="1073150" y="3567261"/>
            <a:ext cx="4660900" cy="452090"/>
          </a:xfrm>
          <a:prstGeom prst="roundRect">
            <a:avLst>
              <a:gd name="adj" fmla="val 50000"/>
            </a:avLst>
          </a:prstGeom>
          <a:solidFill>
            <a:srgbClr val="E8F0FD"/>
          </a:solidFill>
          <a:ln/>
        </p:spPr>
        <p:txBody>
          <a:bodyPr wrap="square" lIns="111594" tIns="35394" rIns="0" bIns="9994" rtlCol="0" anchor="t">
            <a:normAutofit/>
          </a:bodyPr>
          <a:lstStyle/>
          <a:p>
            <a:pPr algn="l" indent="0" marL="0">
              <a:lnSpc>
                <a:spcPts val="1960"/>
              </a:lnSpc>
              <a:buNone/>
            </a:pPr>
            <a:r>
              <a:rPr lang="en-US" sz="1400" b="1" u="sng" dirty="0">
                <a:solidFill>
                  <a:srgbClr val="1F4FA8"/>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Unity Manual: Particle systems ↗</a:t>
            </a:r>
            <a:endParaRPr lang="en-US" sz="1400" dirty="0"/>
          </a:p>
        </p:txBody>
      </p:sp>
      <p:sp>
        <p:nvSpPr>
          <p:cNvPr id="8" name="Shape 6"/>
          <p:cNvSpPr/>
          <p:nvPr/>
        </p:nvSpPr>
        <p:spPr>
          <a:xfrm>
            <a:off x="6200775" y="2004616"/>
            <a:ext cx="5175250" cy="2271911"/>
          </a:xfrm>
          <a:prstGeom prst="roundRect">
            <a:avLst>
              <a:gd name="adj" fmla="val 5450"/>
            </a:avLst>
          </a:prstGeom>
          <a:solidFill>
            <a:srgbClr val="FDF5E6"/>
          </a:solidFill>
          <a:ln w="6350">
            <a:solidFill>
              <a:srgbClr val="F0DCB4"/>
            </a:solidFill>
            <a:prstDash val="solid"/>
          </a:ln>
        </p:spPr>
      </p:sp>
      <p:sp>
        <p:nvSpPr>
          <p:cNvPr id="9" name="Text 7"/>
          <p:cNvSpPr/>
          <p:nvPr/>
        </p:nvSpPr>
        <p:spPr>
          <a:xfrm>
            <a:off x="6457950" y="2261791"/>
            <a:ext cx="4800727" cy="330200"/>
          </a:xfrm>
          <a:prstGeom prst="rect">
            <a:avLst/>
          </a:prstGeom>
          <a:noFill/>
          <a:ln/>
        </p:spPr>
        <p:txBody>
          <a:bodyPr wrap="square" lIns="0" tIns="0" rIns="0" bIns="0" rtlCol="0" anchor="t">
            <a:normAutofit/>
          </a:bodyPr>
          <a:lstStyle/>
          <a:p>
            <a:pPr algn="l" indent="0" marL="0">
              <a:lnSpc>
                <a:spcPts val="2400"/>
              </a:lnSpc>
              <a:buNone/>
            </a:pPr>
            <a:r>
              <a:rPr lang="en-US" sz="2000" b="1" dirty="0">
                <a:solidFill>
                  <a:srgbClr val="1D2330"/>
                </a:solidFill>
                <a:latin typeface="Arial" pitchFamily="34" charset="0"/>
                <a:ea typeface="Arial" pitchFamily="34" charset="-122"/>
                <a:cs typeface="Arial" pitchFamily="34" charset="-120"/>
              </a:rPr>
              <a:t>The final game</a:t>
            </a:r>
            <a:endParaRPr lang="en-US" sz="2000" dirty="0"/>
          </a:p>
        </p:txBody>
      </p:sp>
      <p:sp>
        <p:nvSpPr>
          <p:cNvPr id="10" name="Text 8"/>
          <p:cNvSpPr/>
          <p:nvPr/>
        </p:nvSpPr>
        <p:spPr>
          <a:xfrm>
            <a:off x="6457950" y="2693591"/>
            <a:ext cx="4800727" cy="772071"/>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4F586A"/>
                </a:solidFill>
                <a:latin typeface="Arial" pitchFamily="34" charset="0"/>
                <a:ea typeface="Arial" pitchFamily="34" charset="-122"/>
                <a:cs typeface="Arial" pitchFamily="34" charset="-120"/>
              </a:rPr>
              <a:t>Everything from Modules 1–5 comes together. Start with the Game Pitch: your rules, what's new, and the prototypes you'll build first.</a:t>
            </a:r>
            <a:endParaRPr lang="en-US" sz="1400" dirty="0"/>
          </a:p>
        </p:txBody>
      </p:sp>
      <p:sp>
        <p:nvSpPr>
          <p:cNvPr id="11" name="Text 9"/>
          <p:cNvSpPr/>
          <p:nvPr/>
        </p:nvSpPr>
        <p:spPr>
          <a:xfrm>
            <a:off x="6457950" y="3567261"/>
            <a:ext cx="4660900" cy="452090"/>
          </a:xfrm>
          <a:prstGeom prst="roundRect">
            <a:avLst>
              <a:gd name="adj" fmla="val 50000"/>
            </a:avLst>
          </a:prstGeom>
          <a:solidFill>
            <a:srgbClr val="B7791F"/>
          </a:solidFill>
          <a:ln/>
        </p:spPr>
        <p:txBody>
          <a:bodyPr wrap="square" lIns="111594" tIns="35394" rIns="0" bIns="9994" rtlCol="0" anchor="t">
            <a:normAutofit/>
          </a:bodyPr>
          <a:lstStyle/>
          <a:p>
            <a:pPr algn="l" indent="0" marL="0">
              <a:lnSpc>
                <a:spcPts val="1960"/>
              </a:lnSpc>
              <a:buNone/>
            </a:pPr>
            <a:r>
              <a:rPr lang="en-US" sz="1400" b="1" u="sng" dirty="0">
                <a:solidFill>
                  <a:srgbClr val="FDFAF3"/>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Game Pitch rubric →</a:t>
            </a:r>
            <a:endParaRPr lang="en-US" sz="1400" dirty="0"/>
          </a:p>
        </p:txBody>
      </p:sp>
      <p:sp>
        <p:nvSpPr>
          <p:cNvPr id="12" name="Text 10"/>
          <p:cNvSpPr/>
          <p:nvPr/>
        </p:nvSpPr>
        <p:spPr>
          <a:xfrm>
            <a:off x="812800" y="623828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B6475"/>
                </a:solidFill>
                <a:latin typeface="Arial" pitchFamily="34" charset="0"/>
                <a:ea typeface="Arial" pitchFamily="34" charset="-122"/>
                <a:cs typeface="Arial" pitchFamily="34" charset="-120"/>
              </a:rPr>
              <a:t>Module 5 · Summary · 9</a:t>
            </a:r>
            <a:endParaRPr lang="en-US" sz="1200" dirty="0"/>
          </a:p>
        </p:txBody>
      </p:sp>
    </p:spTree>
  </p:cSld>
  <p:clrMapOvr>
    <a:masterClrMapping/>
  </p:clrMapOvr>
</p:sld>
</file>

<file path=ppt/theme/theme1.xml><?xml version="1.0" encoding="utf-8"?>
<a:theme xmlns:a="http://schemas.openxmlformats.org/drawingml/2006/main" name="Module 5 · Summary">
  <a:themeElements>
    <a:clrScheme name="Module 5 · Summary">
      <a:dk1>
        <a:srgbClr val="1D2330"/>
      </a:dk1>
      <a:lt1>
        <a:srgbClr val="F7F8FA"/>
      </a:lt1>
      <a:dk2>
        <a:srgbClr val="545863"/>
      </a:dk2>
      <a:lt2>
        <a:srgbClr val="E1E3E6"/>
      </a:lt2>
      <a:accent1>
        <a:srgbClr val="2A5FC4"/>
      </a:accent1>
      <a:accent2>
        <a:srgbClr val="6A4FD8"/>
      </a:accent2>
      <a:accent3>
        <a:srgbClr val="3D2A08"/>
      </a:accent3>
      <a:accent4>
        <a:srgbClr val="1F4FA8"/>
      </a:accent4>
      <a:accent5>
        <a:srgbClr val="2F6FDF"/>
      </a:accent5>
      <a:accent6>
        <a:srgbClr val="B7791F"/>
      </a:accent6>
      <a:hlink>
        <a:srgbClr val="0563C1"/>
      </a:hlink>
      <a:folHlink>
        <a:srgbClr val="954F72"/>
      </a:folHlink>
    </a:clrScheme>
    <a:fontScheme name="Module 5 · Summary">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9</Slides>
  <Notes>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vt:i4>
      </vt:variant>
    </vt:vector>
  </HeadingPairs>
  <TitlesOfParts>
    <vt:vector size="1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Module 5 · Summary</dc:title>
  <dc:subject/>
  <dc:creator/>
  <cp:lastModifiedBy/>
  <cp:revision>1</cp:revision>
  <dcterms:created xsi:type="dcterms:W3CDTF">2026-10-06T20:13:42Z</dcterms:created>
  <dcterms:modified xsi:type="dcterms:W3CDTF">2026-10-06T20:13:42Z</dcterms:modified>
</cp:coreProperties>
</file>