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at the end of the lecture, after teaching from the Module 4 notes page. About 10 to 15 minutes: the takeaways, six self-check questions, then what to do before next class. There's no quiz for Module 4; the questions practice the notes' review questions with different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through the six lines; each has a slide after this with the detail students need. Ask which one they're least sure about and spend the time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Keys in 4.1: N moves by the slider amounts, M moves to Dye, H zooms about the center, J zooms toward Dye. Camera manipulation is just two values: the camera's position and its orthographicSize. CameraSupport is a partial class split into logical files. Zooming in toward Dye at x = 10 by 0.5 moves the camera to x = 5 and halves its size, so Dye stays at the same screen spot.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4.2, Z grows the hero by 8 and lerps it back; pressing Z again before it settles reads the enlarged size as the new end value, so the hero grows for good (fix: ignore Z while the lerp is active). In 4.3, pressing N twice quickly ends a little short of twice the distance, for the same reason. TimedLerp moves with Time.smoothDeltaTime but times itself with real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 shakes the camera ("the boss is coming!"); the sliders set Frequency, Duration and the shake size. The dashed lines are the shrinking envelope. For more advanced camera behaviors (parallax, following), look for existing solutions before writing your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4.5 there's no UI: move the Hero, or change the Egg's Orbit Radius and Orbit Speed in the editor. The default speed of 360 / 10 degrees per second makes one orbit every 10 seconds. In 4.6, the four sliders set HeroCam's Viewport Rect. Both cameras see the same Background at z = 30; HeroCam's Far plane is set so it doesn't draw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4.7, do some hero lerps (Z) and shakes (X), watch the counts, then press L to load NewLevel: the counts carry over because they live in static data, not in a GameObject. A scene missing from the Scene List doesn't load, even in the editor; Unity logs an error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on slide 10: 1 b, 2 b, 3 b. There's no quiz for Module 4; these follow the notes' review questions with different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on the next slide: 4 b, 5 b, 6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question 1, the zoom point stays at the same screen spot: it was 20 right of center in the old view and is 10 right of center in a view half as wide.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Module 4 notes, with every step and the lerp and shake plots, stay on the course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7F8FA"/>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54720"/>
            <a:ext cx="10566400" cy="467320"/>
          </a:xfrm>
          <a:prstGeom prst="rect">
            <a:avLst/>
          </a:prstGeom>
          <a:noFill/>
          <a:ln/>
        </p:spPr>
        <p:txBody>
          <a:bodyPr wrap="square" lIns="0" tIns="0" rIns="0" bIns="0" rtlCol="0" anchor="t"/>
          <a:lstStyle>
            <a:lvl1pPr algn="l" indent="0" marL="0">
              <a:lnSpc>
                <a:spcPct val="115000"/>
              </a:lnSpc>
              <a:buNone/>
              <a:defRPr lang="en-US" sz="3200" dirty="0">
                <a:solidFill>
                  <a:srgbClr val="1D2330"/>
                </a:solidFill>
                <a:latin typeface="Arial" pitchFamily="34" charset="0"/>
                <a:ea typeface="Arial" pitchFamily="34" charset="-122"/>
                <a:cs typeface="Arial"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2026841"/>
            <a:ext cx="10566400" cy="4018359"/>
          </a:xfrm>
          <a:prstGeom prst="rect">
            <a:avLst/>
          </a:prstGeom>
          <a:noFill/>
          <a:ln/>
        </p:spPr>
        <p:txBody>
          <a:bodyPr wrap="square" lIns="0" tIns="0" rIns="0" bIns="0" rtlCol="0" anchor="t"/>
          <a:lstStyle>
            <a:lvl1pPr algn="l" indent="0" marL="0">
              <a:lnSpc>
                <a:spcPct val="140000"/>
              </a:lnSpc>
              <a:buNone/>
              <a:defRPr lang="en-US" sz="1600" dirty="0">
                <a:solidFill>
                  <a:srgbClr val="1D2330"/>
                </a:solidFill>
                <a:latin typeface="Arial" pitchFamily="34" charset="0"/>
                <a:ea typeface="Arial" pitchFamily="34" charset="-122"/>
                <a:cs typeface="Arial"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8FA"/>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54720"/>
            <a:ext cx="10566400" cy="467320"/>
          </a:xfrm>
          <a:prstGeom prst="rect">
            <a:avLst/>
          </a:prstGeom>
          <a:noFill/>
          <a:ln/>
        </p:spPr>
        <p:txBody>
          <a:bodyPr wrap="square" lIns="0" tIns="0" rIns="0" bIns="0" rtlCol="0" anchor="t"/>
          <a:lstStyle>
            <a:lvl1pPr algn="l" indent="0" marL="0">
              <a:lnSpc>
                <a:spcPct val="115000"/>
              </a:lnSpc>
              <a:buNone/>
              <a:defRPr lang="en-US" sz="3200" dirty="0">
                <a:solidFill>
                  <a:srgbClr val="1D2330"/>
                </a:solidFill>
                <a:latin typeface="Arial" pitchFamily="34" charset="0"/>
                <a:ea typeface="Arial" pitchFamily="34" charset="-122"/>
                <a:cs typeface="Arial"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2026841"/>
            <a:ext cx="10566400" cy="4018359"/>
          </a:xfrm>
          <a:prstGeom prst="rect">
            <a:avLst/>
          </a:prstGeom>
          <a:noFill/>
          <a:ln/>
        </p:spPr>
        <p:txBody>
          <a:bodyPr wrap="square" lIns="0" tIns="0" rIns="0" bIns="0" rtlCol="0" anchor="t"/>
          <a:lstStyle>
            <a:lvl1pPr algn="l" indent="0" marL="0">
              <a:lnSpc>
                <a:spcPct val="140000"/>
              </a:lnSpc>
              <a:buNone/>
              <a:defRPr lang="en-US" sz="1600" dirty="0">
                <a:solidFill>
                  <a:srgbClr val="1D2330"/>
                </a:solidFill>
                <a:latin typeface="Arial" pitchFamily="34" charset="0"/>
                <a:ea typeface="Arial" pitchFamily="34" charset="-122"/>
                <a:cs typeface="Arial"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F6FDF"/>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2F6FDF"/>
              </a:gs>
              <a:gs pos="100000">
                <a:srgbClr val="6A4FD8"/>
              </a:gs>
            </a:gsLst>
            <a:lin ang="2700000" scaled="0"/>
          </a:gradFill>
          <a:ln/>
        </p:spPr>
      </p:sp>
      <p:sp>
        <p:nvSpPr>
          <p:cNvPr id="3" name="Text 1"/>
          <p:cNvSpPr/>
          <p:nvPr/>
        </p:nvSpPr>
        <p:spPr>
          <a:xfrm>
            <a:off x="812800" y="1855490"/>
            <a:ext cx="10883392" cy="309860"/>
          </a:xfrm>
          <a:prstGeom prst="rect">
            <a:avLst/>
          </a:prstGeom>
          <a:noFill/>
          <a:ln/>
        </p:spPr>
        <p:txBody>
          <a:bodyPr wrap="square" lIns="0" tIns="0" rIns="0" bIns="0" rtlCol="0" anchor="t">
            <a:normAutofit/>
          </a:bodyPr>
          <a:lstStyle/>
          <a:p>
            <a:pPr algn="l" indent="0" marL="0">
              <a:lnSpc>
                <a:spcPts val="2240"/>
              </a:lnSpc>
              <a:buNone/>
            </a:pPr>
            <a:r>
              <a:rPr lang="en-US" sz="1600" b="1" spc="200" kern="0" dirty="0">
                <a:solidFill>
                  <a:srgbClr val="E4E9FB"/>
                </a:solidFill>
                <a:latin typeface="Arial" pitchFamily="34" charset="0"/>
                <a:ea typeface="Arial" pitchFamily="34" charset="-122"/>
                <a:cs typeface="Arial" pitchFamily="34" charset="-120"/>
              </a:rPr>
              <a:t>INTRO GAME DEVELOPMENT · UNITY</a:t>
            </a:r>
            <a:endParaRPr lang="en-US" sz="1600" dirty="0"/>
          </a:p>
        </p:txBody>
      </p:sp>
      <p:sp>
        <p:nvSpPr>
          <p:cNvPr id="4" name="Text 2"/>
          <p:cNvSpPr/>
          <p:nvPr>
            <p:ph type="title"/>
          </p:nvPr>
        </p:nvSpPr>
        <p:spPr>
          <a:xfrm>
            <a:off x="812800" y="2393950"/>
            <a:ext cx="10883392" cy="1625600"/>
          </a:xfrm>
          <a:prstGeom prst="rect">
            <a:avLst/>
          </a:prstGeom>
          <a:noFill/>
          <a:ln/>
        </p:spPr>
        <p:txBody>
          <a:bodyPr wrap="square" lIns="0" tIns="0" rIns="0" bIns="0" rtlCol="0" anchor="t">
            <a:normAutofit/>
          </a:bodyPr>
          <a:lstStyle/>
          <a:p>
            <a:pPr algn="l" indent="0" marL="0">
              <a:lnSpc>
                <a:spcPts val="6300"/>
              </a:lnSpc>
              <a:buNone/>
            </a:pPr>
            <a:r>
              <a:rPr lang="en-US" sz="6000" b="1" i="0" spc="-100" kern="0" dirty="0">
                <a:solidFill>
                  <a:srgbClr val="F7F8FC"/>
                </a:solidFill>
                <a:latin typeface="Arial" pitchFamily="34" charset="0"/>
                <a:ea typeface="Arial" pitchFamily="34" charset="-122"/>
                <a:cs typeface="Arial" pitchFamily="34" charset="-120"/>
              </a:rPr>
              <a:t>Module 4</a:t>
            </a:r>
            <a:endParaRPr lang="en-US" sz="6000" dirty="0"/>
          </a:p>
          <a:p>
            <a:pPr algn="l" indent="0" marL="0">
              <a:lnSpc>
                <a:spcPts val="6300"/>
              </a:lnSpc>
              <a:buNone/>
            </a:pPr>
            <a:r>
              <a:rPr lang="en-US" sz="6000" b="1" i="0" spc="-100" kern="0" dirty="0">
                <a:solidFill>
                  <a:srgbClr val="F7F8FC"/>
                </a:solidFill>
                <a:latin typeface="Arial" pitchFamily="34" charset="0"/>
                <a:ea typeface="Arial" pitchFamily="34" charset="-122"/>
                <a:cs typeface="Arial" pitchFamily="34" charset="-120"/>
              </a:rPr>
              <a:t>Summary</a:t>
            </a:r>
            <a:endParaRPr lang="en-US" sz="6000" dirty="0"/>
          </a:p>
        </p:txBody>
      </p:sp>
      <p:sp>
        <p:nvSpPr>
          <p:cNvPr id="5" name="Text 3"/>
          <p:cNvSpPr/>
          <p:nvPr/>
        </p:nvSpPr>
        <p:spPr>
          <a:xfrm>
            <a:off x="812800" y="4248150"/>
            <a:ext cx="9156700" cy="779760"/>
          </a:xfrm>
          <a:prstGeom prst="rect">
            <a:avLst/>
          </a:prstGeom>
          <a:noFill/>
          <a:ln/>
        </p:spPr>
        <p:txBody>
          <a:bodyPr wrap="square" lIns="0" tIns="0" rIns="0" bIns="0" rtlCol="0" anchor="t">
            <a:normAutofit/>
          </a:bodyPr>
          <a:lstStyle/>
          <a:p>
            <a:pPr algn="l" indent="0" marL="0">
              <a:lnSpc>
                <a:spcPts val="2970"/>
              </a:lnSpc>
              <a:buNone/>
            </a:pPr>
            <a:r>
              <a:rPr lang="en-US" sz="2200" dirty="0">
                <a:solidFill>
                  <a:srgbClr val="EEF1FC"/>
                </a:solidFill>
                <a:latin typeface="Arial" pitchFamily="34" charset="0"/>
                <a:ea typeface="Arial" pitchFamily="34" charset="-122"/>
                <a:cs typeface="Arial" pitchFamily="34" charset="-120"/>
              </a:rPr>
              <a:t>All About the Camera, Familiar Functions and Views: the key ideas, and a quick self-check</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KEY TAKEAWAYS</a:t>
            </a:r>
            <a:endParaRPr lang="en-US" sz="1200" dirty="0"/>
          </a:p>
        </p:txBody>
      </p:sp>
      <p:sp>
        <p:nvSpPr>
          <p:cNvPr id="3" name="Text 1"/>
          <p:cNvSpPr/>
          <p:nvPr>
            <p:ph type="title"/>
          </p:nvPr>
        </p:nvSpPr>
        <p:spPr>
          <a:xfrm>
            <a:off x="812800" y="12801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Module 4 in six lines</a:t>
            </a:r>
            <a:endParaRPr lang="en-US" sz="3200" dirty="0"/>
          </a:p>
        </p:txBody>
      </p:sp>
      <p:sp>
        <p:nvSpPr>
          <p:cNvPr id="4" name="Shape 2"/>
          <p:cNvSpPr/>
          <p:nvPr/>
        </p:nvSpPr>
        <p:spPr>
          <a:xfrm>
            <a:off x="815975" y="2004616"/>
            <a:ext cx="5276850" cy="825500"/>
          </a:xfrm>
          <a:prstGeom prst="roundRect">
            <a:avLst>
              <a:gd name="adj" fmla="val 13462"/>
            </a:avLst>
          </a:prstGeom>
          <a:solidFill>
            <a:srgbClr val="FDFDFE"/>
          </a:solidFill>
          <a:ln w="6350">
            <a:solidFill>
              <a:srgbClr val="DFE3EC"/>
            </a:solidFill>
            <a:prstDash val="solid"/>
          </a:ln>
        </p:spPr>
      </p:sp>
      <p:sp>
        <p:nvSpPr>
          <p:cNvPr id="5" name="Text 3"/>
          <p:cNvSpPr/>
          <p:nvPr/>
        </p:nvSpPr>
        <p:spPr>
          <a:xfrm>
            <a:off x="1022350" y="223956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A5FC4"/>
                </a:solidFill>
                <a:latin typeface="Courier New" pitchFamily="49" charset="0"/>
                <a:ea typeface="Courier New" pitchFamily="49" charset="-122"/>
                <a:cs typeface="Courier New" pitchFamily="49" charset="-120"/>
              </a:rPr>
              <a:t>1</a:t>
            </a:r>
            <a:endParaRPr lang="en-US" sz="2000" dirty="0"/>
          </a:p>
        </p:txBody>
      </p:sp>
      <p:sp>
        <p:nvSpPr>
          <p:cNvPr id="6" name="Text 4"/>
          <p:cNvSpPr/>
          <p:nvPr/>
        </p:nvSpPr>
        <p:spPr>
          <a:xfrm>
            <a:off x="1327200" y="216019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Move the camera with its </a:t>
            </a:r>
            <a:r>
              <a:rPr lang="en-US" sz="1500" b="1" dirty="0">
                <a:solidFill>
                  <a:srgbClr val="1D2330"/>
                </a:solidFill>
                <a:latin typeface="Arial" pitchFamily="34" charset="0"/>
                <a:ea typeface="Arial" pitchFamily="34" charset="-122"/>
                <a:cs typeface="Arial" pitchFamily="34" charset="-120"/>
              </a:rPr>
              <a:t>position</a:t>
            </a:r>
            <a:r>
              <a:rPr lang="en-US" sz="1500" dirty="0">
                <a:solidFill>
                  <a:srgbClr val="1D2330"/>
                </a:solidFill>
                <a:latin typeface="Arial" pitchFamily="34" charset="0"/>
                <a:ea typeface="Arial" pitchFamily="34" charset="-122"/>
                <a:cs typeface="Arial" pitchFamily="34" charset="-120"/>
              </a:rPr>
              <a:t>; zoom with its </a:t>
            </a:r>
            <a:r>
              <a:rPr lang="en-US" sz="1500" b="1" dirty="0">
                <a:solidFill>
                  <a:srgbClr val="1D2330"/>
                </a:solidFill>
                <a:latin typeface="Arial" pitchFamily="34" charset="0"/>
                <a:ea typeface="Arial" pitchFamily="34" charset="-122"/>
                <a:cs typeface="Arial" pitchFamily="34" charset="-120"/>
              </a:rPr>
              <a:t>orthographicSize</a:t>
            </a:r>
            <a:r>
              <a:rPr lang="en-US" sz="1500" dirty="0">
                <a:solidFill>
                  <a:srgbClr val="1D2330"/>
                </a:solidFill>
                <a:latin typeface="Arial" pitchFamily="34" charset="0"/>
                <a:ea typeface="Arial" pitchFamily="34" charset="-122"/>
                <a:cs typeface="Arial" pitchFamily="34" charset="-120"/>
              </a:rPr>
              <a:t>.</a:t>
            </a:r>
            <a:endParaRPr lang="en-US" sz="1500" dirty="0"/>
          </a:p>
        </p:txBody>
      </p:sp>
      <p:sp>
        <p:nvSpPr>
          <p:cNvPr id="7" name="Shape 5"/>
          <p:cNvSpPr/>
          <p:nvPr/>
        </p:nvSpPr>
        <p:spPr>
          <a:xfrm>
            <a:off x="6099175" y="2004616"/>
            <a:ext cx="5276850" cy="825500"/>
          </a:xfrm>
          <a:prstGeom prst="roundRect">
            <a:avLst>
              <a:gd name="adj" fmla="val 13462"/>
            </a:avLst>
          </a:prstGeom>
          <a:solidFill>
            <a:srgbClr val="FDFDFE"/>
          </a:solidFill>
          <a:ln w="6350">
            <a:solidFill>
              <a:srgbClr val="DFE3EC"/>
            </a:solidFill>
            <a:prstDash val="solid"/>
          </a:ln>
        </p:spPr>
      </p:sp>
      <p:sp>
        <p:nvSpPr>
          <p:cNvPr id="8" name="Text 6"/>
          <p:cNvSpPr/>
          <p:nvPr/>
        </p:nvSpPr>
        <p:spPr>
          <a:xfrm>
            <a:off x="6305550" y="223956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A5FC4"/>
                </a:solidFill>
                <a:latin typeface="Courier New" pitchFamily="49" charset="0"/>
                <a:ea typeface="Courier New" pitchFamily="49" charset="-122"/>
                <a:cs typeface="Courier New" pitchFamily="49" charset="-120"/>
              </a:rPr>
              <a:t>2</a:t>
            </a:r>
            <a:endParaRPr lang="en-US" sz="2000" dirty="0"/>
          </a:p>
        </p:txBody>
      </p:sp>
      <p:sp>
        <p:nvSpPr>
          <p:cNvPr id="9" name="Text 7"/>
          <p:cNvSpPr/>
          <p:nvPr/>
        </p:nvSpPr>
        <p:spPr>
          <a:xfrm>
            <a:off x="6610400" y="216019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To zoom toward a point, </a:t>
            </a:r>
            <a:r>
              <a:rPr lang="en-US" sz="1500" b="1" dirty="0">
                <a:solidFill>
                  <a:srgbClr val="1D2330"/>
                </a:solidFill>
                <a:latin typeface="Arial" pitchFamily="34" charset="0"/>
                <a:ea typeface="Arial" pitchFamily="34" charset="-122"/>
                <a:cs typeface="Arial" pitchFamily="34" charset="-120"/>
              </a:rPr>
              <a:t>move and resize together</a:t>
            </a:r>
            <a:r>
              <a:rPr lang="en-US" sz="1500" dirty="0">
                <a:solidFill>
                  <a:srgbClr val="1D2330"/>
                </a:solidFill>
                <a:latin typeface="Arial" pitchFamily="34" charset="0"/>
                <a:ea typeface="Arial" pitchFamily="34" charset="-122"/>
                <a:cs typeface="Arial" pitchFamily="34" charset="-120"/>
              </a:rPr>
              <a:t> so the point stays put.</a:t>
            </a:r>
            <a:endParaRPr lang="en-US" sz="1500" dirty="0"/>
          </a:p>
        </p:txBody>
      </p:sp>
      <p:sp>
        <p:nvSpPr>
          <p:cNvPr id="10" name="Shape 8"/>
          <p:cNvSpPr/>
          <p:nvPr/>
        </p:nvSpPr>
        <p:spPr>
          <a:xfrm>
            <a:off x="815975" y="2836466"/>
            <a:ext cx="5276850" cy="825500"/>
          </a:xfrm>
          <a:prstGeom prst="roundRect">
            <a:avLst>
              <a:gd name="adj" fmla="val 13462"/>
            </a:avLst>
          </a:prstGeom>
          <a:solidFill>
            <a:srgbClr val="FDFDFE"/>
          </a:solidFill>
          <a:ln w="6350">
            <a:solidFill>
              <a:srgbClr val="DFE3EC"/>
            </a:solidFill>
            <a:prstDash val="solid"/>
          </a:ln>
        </p:spPr>
      </p:sp>
      <p:sp>
        <p:nvSpPr>
          <p:cNvPr id="11" name="Text 9"/>
          <p:cNvSpPr/>
          <p:nvPr/>
        </p:nvSpPr>
        <p:spPr>
          <a:xfrm>
            <a:off x="1022350" y="307141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A5FC4"/>
                </a:solidFill>
                <a:latin typeface="Courier New" pitchFamily="49" charset="0"/>
                <a:ea typeface="Courier New" pitchFamily="49" charset="-122"/>
                <a:cs typeface="Courier New" pitchFamily="49" charset="-120"/>
              </a:rPr>
              <a:t>3</a:t>
            </a:r>
            <a:endParaRPr lang="en-US" sz="2000" dirty="0"/>
          </a:p>
        </p:txBody>
      </p:sp>
      <p:sp>
        <p:nvSpPr>
          <p:cNvPr id="12" name="Text 10"/>
          <p:cNvSpPr/>
          <p:nvPr/>
        </p:nvSpPr>
        <p:spPr>
          <a:xfrm>
            <a:off x="1327200" y="2992041"/>
            <a:ext cx="4696028" cy="539750"/>
          </a:xfrm>
          <a:prstGeom prst="rect">
            <a:avLst/>
          </a:prstGeom>
          <a:noFill/>
          <a:ln/>
        </p:spPr>
        <p:txBody>
          <a:bodyPr wrap="square" lIns="0" tIns="0" rIns="0" bIns="0" rtlCol="0" anchor="t">
            <a:normAutofit/>
          </a:bodyPr>
          <a:lstStyle/>
          <a:p>
            <a:pPr algn="l" indent="0" marL="0">
              <a:lnSpc>
                <a:spcPts val="2025"/>
              </a:lnSpc>
              <a:buNone/>
            </a:pPr>
            <a:r>
              <a:rPr lang="en-US" sz="1500" b="1" dirty="0">
                <a:solidFill>
                  <a:srgbClr val="1D2330"/>
                </a:solidFill>
                <a:latin typeface="Arial" pitchFamily="34" charset="0"/>
                <a:ea typeface="Arial" pitchFamily="34" charset="-122"/>
                <a:cs typeface="Arial" pitchFamily="34" charset="-120"/>
              </a:rPr>
              <a:t>Lerp</a:t>
            </a:r>
            <a:r>
              <a:rPr lang="en-US" sz="1500" dirty="0">
                <a:solidFill>
                  <a:srgbClr val="1D2330"/>
                </a:solidFill>
                <a:latin typeface="Arial" pitchFamily="34" charset="0"/>
                <a:ea typeface="Arial" pitchFamily="34" charset="-122"/>
                <a:cs typeface="Arial" pitchFamily="34" charset="-120"/>
              </a:rPr>
              <a:t> eases a value to its target over time: smooth, respectful camera moves.</a:t>
            </a:r>
            <a:endParaRPr lang="en-US" sz="1500" dirty="0"/>
          </a:p>
        </p:txBody>
      </p:sp>
      <p:sp>
        <p:nvSpPr>
          <p:cNvPr id="13" name="Shape 11"/>
          <p:cNvSpPr/>
          <p:nvPr/>
        </p:nvSpPr>
        <p:spPr>
          <a:xfrm>
            <a:off x="6099175" y="2836466"/>
            <a:ext cx="5276850" cy="825500"/>
          </a:xfrm>
          <a:prstGeom prst="roundRect">
            <a:avLst>
              <a:gd name="adj" fmla="val 13462"/>
            </a:avLst>
          </a:prstGeom>
          <a:solidFill>
            <a:srgbClr val="FDFDFE"/>
          </a:solidFill>
          <a:ln w="6350">
            <a:solidFill>
              <a:srgbClr val="DFE3EC"/>
            </a:solidFill>
            <a:prstDash val="solid"/>
          </a:ln>
        </p:spPr>
      </p:sp>
      <p:sp>
        <p:nvSpPr>
          <p:cNvPr id="14" name="Text 12"/>
          <p:cNvSpPr/>
          <p:nvPr/>
        </p:nvSpPr>
        <p:spPr>
          <a:xfrm>
            <a:off x="6305550" y="307141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A5FC4"/>
                </a:solidFill>
                <a:latin typeface="Courier New" pitchFamily="49" charset="0"/>
                <a:ea typeface="Courier New" pitchFamily="49" charset="-122"/>
                <a:cs typeface="Courier New" pitchFamily="49" charset="-120"/>
              </a:rPr>
              <a:t>4</a:t>
            </a:r>
            <a:endParaRPr lang="en-US" sz="2000" dirty="0"/>
          </a:p>
        </p:txBody>
      </p:sp>
      <p:sp>
        <p:nvSpPr>
          <p:cNvPr id="15" name="Text 13"/>
          <p:cNvSpPr/>
          <p:nvPr/>
        </p:nvSpPr>
        <p:spPr>
          <a:xfrm>
            <a:off x="6610400" y="299204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A </a:t>
            </a:r>
            <a:r>
              <a:rPr lang="en-US" sz="1500" b="1" dirty="0">
                <a:solidFill>
                  <a:srgbClr val="1D2330"/>
                </a:solidFill>
                <a:latin typeface="Arial" pitchFamily="34" charset="0"/>
                <a:ea typeface="Arial" pitchFamily="34" charset="-122"/>
                <a:cs typeface="Arial" pitchFamily="34" charset="-120"/>
              </a:rPr>
              <a:t>shake</a:t>
            </a:r>
            <a:r>
              <a:rPr lang="en-US" sz="1500" dirty="0">
                <a:solidFill>
                  <a:srgbClr val="1D2330"/>
                </a:solidFill>
                <a:latin typeface="Arial" pitchFamily="34" charset="0"/>
                <a:ea typeface="Arial" pitchFamily="34" charset="-122"/>
                <a:cs typeface="Arial" pitchFamily="34" charset="-120"/>
              </a:rPr>
              <a:t> is an oscillation that dies out over its duration.</a:t>
            </a:r>
            <a:endParaRPr lang="en-US" sz="1500" dirty="0"/>
          </a:p>
        </p:txBody>
      </p:sp>
      <p:sp>
        <p:nvSpPr>
          <p:cNvPr id="16" name="Shape 14"/>
          <p:cNvSpPr/>
          <p:nvPr/>
        </p:nvSpPr>
        <p:spPr>
          <a:xfrm>
            <a:off x="815975" y="3668316"/>
            <a:ext cx="5276850" cy="825500"/>
          </a:xfrm>
          <a:prstGeom prst="roundRect">
            <a:avLst>
              <a:gd name="adj" fmla="val 13462"/>
            </a:avLst>
          </a:prstGeom>
          <a:solidFill>
            <a:srgbClr val="FDFDFE"/>
          </a:solidFill>
          <a:ln w="6350">
            <a:solidFill>
              <a:srgbClr val="DFE3EC"/>
            </a:solidFill>
            <a:prstDash val="solid"/>
          </a:ln>
        </p:spPr>
      </p:sp>
      <p:sp>
        <p:nvSpPr>
          <p:cNvPr id="17" name="Text 15"/>
          <p:cNvSpPr/>
          <p:nvPr/>
        </p:nvSpPr>
        <p:spPr>
          <a:xfrm>
            <a:off x="1022350" y="390326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6A4FD8"/>
                </a:solidFill>
                <a:latin typeface="Courier New" pitchFamily="49" charset="0"/>
                <a:ea typeface="Courier New" pitchFamily="49" charset="-122"/>
                <a:cs typeface="Courier New" pitchFamily="49" charset="-120"/>
              </a:rPr>
              <a:t>5</a:t>
            </a:r>
            <a:endParaRPr lang="en-US" sz="2000" dirty="0"/>
          </a:p>
        </p:txBody>
      </p:sp>
      <p:sp>
        <p:nvSpPr>
          <p:cNvPr id="18" name="Text 16"/>
          <p:cNvSpPr/>
          <p:nvPr/>
        </p:nvSpPr>
        <p:spPr>
          <a:xfrm>
            <a:off x="1327200" y="382389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Each camera draws into its own </a:t>
            </a:r>
            <a:r>
              <a:rPr lang="en-US" sz="1500" b="1" dirty="0">
                <a:solidFill>
                  <a:srgbClr val="1D2330"/>
                </a:solidFill>
                <a:latin typeface="Arial" pitchFamily="34" charset="0"/>
                <a:ea typeface="Arial" pitchFamily="34" charset="-122"/>
                <a:cs typeface="Arial" pitchFamily="34" charset="-120"/>
              </a:rPr>
              <a:t>Viewport Rect</a:t>
            </a:r>
            <a:r>
              <a:rPr lang="en-US" sz="1500" dirty="0">
                <a:solidFill>
                  <a:srgbClr val="1D2330"/>
                </a:solidFill>
                <a:latin typeface="Arial" pitchFamily="34" charset="0"/>
                <a:ea typeface="Arial" pitchFamily="34" charset="-122"/>
                <a:cs typeface="Arial" pitchFamily="34" charset="-120"/>
              </a:rPr>
              <a:t>; a second camera can follow the hero.</a:t>
            </a:r>
            <a:endParaRPr lang="en-US" sz="1500" dirty="0"/>
          </a:p>
        </p:txBody>
      </p:sp>
      <p:sp>
        <p:nvSpPr>
          <p:cNvPr id="19" name="Shape 17"/>
          <p:cNvSpPr/>
          <p:nvPr/>
        </p:nvSpPr>
        <p:spPr>
          <a:xfrm>
            <a:off x="6099175" y="3668316"/>
            <a:ext cx="5276850" cy="825500"/>
          </a:xfrm>
          <a:prstGeom prst="roundRect">
            <a:avLst>
              <a:gd name="adj" fmla="val 13462"/>
            </a:avLst>
          </a:prstGeom>
          <a:solidFill>
            <a:srgbClr val="FDFDFE"/>
          </a:solidFill>
          <a:ln w="6350">
            <a:solidFill>
              <a:srgbClr val="DFE3EC"/>
            </a:solidFill>
            <a:prstDash val="solid"/>
          </a:ln>
        </p:spPr>
      </p:sp>
      <p:sp>
        <p:nvSpPr>
          <p:cNvPr id="20" name="Text 18"/>
          <p:cNvSpPr/>
          <p:nvPr/>
        </p:nvSpPr>
        <p:spPr>
          <a:xfrm>
            <a:off x="6305550" y="390326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6A4FD8"/>
                </a:solidFill>
                <a:latin typeface="Courier New" pitchFamily="49" charset="0"/>
                <a:ea typeface="Courier New" pitchFamily="49" charset="-122"/>
                <a:cs typeface="Courier New" pitchFamily="49" charset="-120"/>
              </a:rPr>
              <a:t>6</a:t>
            </a:r>
            <a:endParaRPr lang="en-US" sz="2000" dirty="0"/>
          </a:p>
        </p:txBody>
      </p:sp>
      <p:sp>
        <p:nvSpPr>
          <p:cNvPr id="21" name="Text 19"/>
          <p:cNvSpPr/>
          <p:nvPr/>
        </p:nvSpPr>
        <p:spPr>
          <a:xfrm>
            <a:off x="6610400" y="382389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A new scene erases every GameObject; only </a:t>
            </a:r>
            <a:r>
              <a:rPr lang="en-US" sz="1500" b="1" dirty="0">
                <a:solidFill>
                  <a:srgbClr val="1D2330"/>
                </a:solidFill>
                <a:latin typeface="Arial" pitchFamily="34" charset="0"/>
                <a:ea typeface="Arial" pitchFamily="34" charset="-122"/>
                <a:cs typeface="Arial" pitchFamily="34" charset="-120"/>
              </a:rPr>
              <a:t>static</a:t>
            </a:r>
            <a:r>
              <a:rPr lang="en-US" sz="1500" dirty="0">
                <a:solidFill>
                  <a:srgbClr val="1D2330"/>
                </a:solidFill>
                <a:latin typeface="Arial" pitchFamily="34" charset="0"/>
                <a:ea typeface="Arial" pitchFamily="34" charset="-122"/>
                <a:cs typeface="Arial" pitchFamily="34" charset="-120"/>
              </a:rPr>
              <a:t> data carries over.</a:t>
            </a:r>
            <a:endParaRPr lang="en-US" sz="1500" dirty="0"/>
          </a:p>
        </p:txBody>
      </p:sp>
      <p:sp>
        <p:nvSpPr>
          <p:cNvPr id="22" name="Text 20"/>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4 · Summary · 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4.1 · BASIC CAMERA CONTROLS</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Move, zoom, and keep the hero in view</a:t>
            </a:r>
            <a:endParaRPr lang="en-US" sz="3200" dirty="0"/>
          </a:p>
        </p:txBody>
      </p:sp>
      <p:sp>
        <p:nvSpPr>
          <p:cNvPr id="4" name="Shape 2"/>
          <p:cNvSpPr/>
          <p:nvPr/>
        </p:nvSpPr>
        <p:spPr>
          <a:xfrm>
            <a:off x="815975" y="1953816"/>
            <a:ext cx="3397250" cy="2485231"/>
          </a:xfrm>
          <a:prstGeom prst="roundRect">
            <a:avLst>
              <a:gd name="adj" fmla="val 4982"/>
            </a:avLst>
          </a:prstGeom>
          <a:solidFill>
            <a:srgbClr val="FDFDFE"/>
          </a:solidFill>
          <a:ln w="6350">
            <a:solidFill>
              <a:srgbClr val="DFE3EC"/>
            </a:solidFill>
            <a:prstDash val="solid"/>
          </a:ln>
        </p:spPr>
      </p:sp>
      <p:sp>
        <p:nvSpPr>
          <p:cNvPr id="5" name="Text 3"/>
          <p:cNvSpPr/>
          <p:nvPr/>
        </p:nvSpPr>
        <p:spPr>
          <a:xfrm>
            <a:off x="1022350" y="2160191"/>
            <a:ext cx="3074035"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D2330"/>
                </a:solidFill>
                <a:latin typeface="Arial" pitchFamily="34" charset="0"/>
                <a:ea typeface="Arial" pitchFamily="34" charset="-122"/>
                <a:cs typeface="Arial" pitchFamily="34" charset="-120"/>
              </a:rPr>
              <a:t>Zoom toward a point</a:t>
            </a:r>
            <a:endParaRPr lang="en-US" sz="1600" dirty="0"/>
          </a:p>
        </p:txBody>
      </p:sp>
      <p:sp>
        <p:nvSpPr>
          <p:cNvPr id="6" name="Text 4"/>
          <p:cNvSpPr/>
          <p:nvPr/>
        </p:nvSpPr>
        <p:spPr>
          <a:xfrm>
            <a:off x="1022350" y="2492921"/>
            <a:ext cx="3074035" cy="982861"/>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1F4FA8"/>
                </a:solidFill>
                <a:latin typeface="Courier New" pitchFamily="49" charset="0"/>
                <a:ea typeface="Courier New" pitchFamily="49" charset="-122"/>
                <a:cs typeface="Courier New" pitchFamily="49" charset="-120"/>
              </a:rPr>
              <a:t>delta = (p − camera) × (factor − 1)</a:t>
            </a:r>
            <a:endParaRPr lang="en-US" sz="1300" dirty="0"/>
          </a:p>
          <a:p>
            <a:pPr algn="l" indent="0" marL="0">
              <a:lnSpc>
                <a:spcPts val="1885"/>
              </a:lnSpc>
              <a:buNone/>
            </a:pPr>
            <a:r>
              <a:rPr lang="en-US" sz="1300" dirty="0">
                <a:solidFill>
                  <a:srgbClr val="1F4FA8"/>
                </a:solidFill>
                <a:latin typeface="Courier New" pitchFamily="49" charset="0"/>
                <a:ea typeface="Courier New" pitchFamily="49" charset="-122"/>
                <a:cs typeface="Courier New" pitchFamily="49" charset="-120"/>
              </a:rPr>
              <a:t>camera −= delta</a:t>
            </a:r>
            <a:endParaRPr lang="en-US" sz="1300" dirty="0"/>
          </a:p>
          <a:p>
            <a:pPr algn="l" indent="0" marL="0">
              <a:lnSpc>
                <a:spcPts val="1885"/>
              </a:lnSpc>
              <a:buNone/>
            </a:pPr>
            <a:r>
              <a:rPr lang="en-US" sz="1300" dirty="0">
                <a:solidFill>
                  <a:srgbClr val="1F4FA8"/>
                </a:solidFill>
                <a:latin typeface="Courier New" pitchFamily="49" charset="0"/>
                <a:ea typeface="Courier New" pitchFamily="49" charset="-122"/>
                <a:cs typeface="Courier New" pitchFamily="49" charset="-120"/>
              </a:rPr>
              <a:t>size ×= factor</a:t>
            </a:r>
            <a:endParaRPr lang="en-US" sz="1300" dirty="0"/>
          </a:p>
        </p:txBody>
      </p:sp>
      <p:sp>
        <p:nvSpPr>
          <p:cNvPr id="7" name="Text 5"/>
          <p:cNvSpPr/>
          <p:nvPr/>
        </p:nvSpPr>
        <p:spPr>
          <a:xfrm>
            <a:off x="1022350" y="3539282"/>
            <a:ext cx="3074035"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F586A"/>
                </a:solidFill>
                <a:latin typeface="Arial" pitchFamily="34" charset="0"/>
                <a:ea typeface="Arial" pitchFamily="34" charset="-122"/>
                <a:cs typeface="Arial" pitchFamily="34" charset="-120"/>
              </a:rPr>
              <a:t>The point stays at the same spot on screen while everything else grows or shrinks around it.</a:t>
            </a:r>
            <a:endParaRPr lang="en-US" sz="1300" dirty="0"/>
          </a:p>
        </p:txBody>
      </p:sp>
      <p:sp>
        <p:nvSpPr>
          <p:cNvPr id="8" name="Shape 6"/>
          <p:cNvSpPr/>
          <p:nvPr/>
        </p:nvSpPr>
        <p:spPr>
          <a:xfrm>
            <a:off x="4397375" y="1953816"/>
            <a:ext cx="3397250" cy="2485231"/>
          </a:xfrm>
          <a:prstGeom prst="roundRect">
            <a:avLst>
              <a:gd name="adj" fmla="val 4982"/>
            </a:avLst>
          </a:prstGeom>
          <a:solidFill>
            <a:srgbClr val="FDFDFE"/>
          </a:solidFill>
          <a:ln w="6350">
            <a:solidFill>
              <a:srgbClr val="DFE3EC"/>
            </a:solidFill>
            <a:prstDash val="solid"/>
          </a:ln>
        </p:spPr>
      </p:sp>
      <p:sp>
        <p:nvSpPr>
          <p:cNvPr id="9" name="Text 7"/>
          <p:cNvSpPr/>
          <p:nvPr/>
        </p:nvSpPr>
        <p:spPr>
          <a:xfrm>
            <a:off x="4603750" y="2160191"/>
            <a:ext cx="3074035"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D2330"/>
                </a:solidFill>
                <a:latin typeface="Arial" pitchFamily="34" charset="0"/>
                <a:ea typeface="Arial" pitchFamily="34" charset="-122"/>
                <a:cs typeface="Arial" pitchFamily="34" charset="-120"/>
              </a:rPr>
              <a:t>Push the camera</a:t>
            </a:r>
            <a:endParaRPr lang="en-US" sz="1600" dirty="0"/>
          </a:p>
        </p:txBody>
      </p:sp>
      <p:sp>
        <p:nvSpPr>
          <p:cNvPr id="10" name="Text 8"/>
          <p:cNvSpPr/>
          <p:nvPr/>
        </p:nvSpPr>
        <p:spPr>
          <a:xfrm>
            <a:off x="4603750" y="2492921"/>
            <a:ext cx="3074035"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1F4FA8"/>
                </a:solidFill>
                <a:latin typeface="Courier New" pitchFamily="49" charset="0"/>
                <a:ea typeface="Courier New" pitchFamily="49" charset="-122"/>
                <a:cs typeface="Courier New" pitchFamily="49" charset="-120"/>
              </a:rPr>
              <a:t>PushCameraByPos(pos, 0.8f)</a:t>
            </a:r>
            <a:endParaRPr lang="en-US" sz="1300" dirty="0"/>
          </a:p>
        </p:txBody>
      </p:sp>
      <p:sp>
        <p:nvSpPr>
          <p:cNvPr id="11" name="Text 9"/>
          <p:cNvSpPr/>
          <p:nvPr/>
        </p:nvSpPr>
        <p:spPr>
          <a:xfrm>
            <a:off x="4603750" y="2821186"/>
            <a:ext cx="3074035" cy="9499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F586A"/>
                </a:solidFill>
                <a:latin typeface="Arial" pitchFamily="34" charset="0"/>
                <a:ea typeface="Arial" pitchFamily="34" charset="-122"/>
                <a:cs typeface="Arial" pitchFamily="34" charset="-120"/>
              </a:rPr>
              <a:t>The inner box is 80% of the view, a 10% margin on every side. When the hero leaves it, the camera moves just enough to bring it back.</a:t>
            </a:r>
            <a:endParaRPr lang="en-US" sz="1300" dirty="0"/>
          </a:p>
        </p:txBody>
      </p:sp>
      <p:sp>
        <p:nvSpPr>
          <p:cNvPr id="12" name="Shape 10"/>
          <p:cNvSpPr/>
          <p:nvPr/>
        </p:nvSpPr>
        <p:spPr>
          <a:xfrm>
            <a:off x="7978775" y="1953816"/>
            <a:ext cx="3397250" cy="2485231"/>
          </a:xfrm>
          <a:prstGeom prst="roundRect">
            <a:avLst>
              <a:gd name="adj" fmla="val 4982"/>
            </a:avLst>
          </a:prstGeom>
          <a:solidFill>
            <a:srgbClr val="FDFDFE"/>
          </a:solidFill>
          <a:ln w="6350">
            <a:solidFill>
              <a:srgbClr val="DFE3EC"/>
            </a:solidFill>
            <a:prstDash val="solid"/>
          </a:ln>
        </p:spPr>
      </p:sp>
      <p:sp>
        <p:nvSpPr>
          <p:cNvPr id="13" name="Text 11"/>
          <p:cNvSpPr/>
          <p:nvPr/>
        </p:nvSpPr>
        <p:spPr>
          <a:xfrm>
            <a:off x="8185150" y="2160191"/>
            <a:ext cx="3074035"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D2330"/>
                </a:solidFill>
                <a:latin typeface="Arial" pitchFamily="34" charset="0"/>
                <a:ea typeface="Arial" pitchFamily="34" charset="-122"/>
                <a:cs typeface="Arial" pitchFamily="34" charset="-120"/>
              </a:rPr>
              <a:t>World bounds</a:t>
            </a:r>
            <a:endParaRPr lang="en-US" sz="1600" dirty="0"/>
          </a:p>
        </p:txBody>
      </p:sp>
      <p:sp>
        <p:nvSpPr>
          <p:cNvPr id="14" name="Text 12"/>
          <p:cNvSpPr/>
          <p:nvPr/>
        </p:nvSpPr>
        <p:spPr>
          <a:xfrm>
            <a:off x="8185150" y="2492921"/>
            <a:ext cx="3074035"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1F4FA8"/>
                </a:solidFill>
                <a:latin typeface="Courier New" pitchFamily="49" charset="0"/>
                <a:ea typeface="Courier New" pitchFamily="49" charset="-122"/>
                <a:cs typeface="Courier New" pitchFamily="49" charset="-120"/>
              </a:rPr>
              <a:t>GetWorldBound()</a:t>
            </a:r>
            <a:endParaRPr lang="en-US" sz="1300" dirty="0"/>
          </a:p>
          <a:p>
            <a:pPr algn="l" indent="0" marL="0">
              <a:lnSpc>
                <a:spcPts val="1885"/>
              </a:lnSpc>
              <a:buNone/>
            </a:pPr>
            <a:r>
              <a:rPr lang="en-US" sz="1300" dirty="0">
                <a:solidFill>
                  <a:srgbClr val="1F4FA8"/>
                </a:solidFill>
                <a:latin typeface="Courier New" pitchFamily="49" charset="0"/>
                <a:ea typeface="Courier New" pitchFamily="49" charset="-122"/>
                <a:cs typeface="Courier New" pitchFamily="49" charset="-120"/>
              </a:rPr>
              <a:t>ClampToWorldBound()</a:t>
            </a:r>
            <a:endParaRPr lang="en-US" sz="1300" dirty="0"/>
          </a:p>
        </p:txBody>
      </p:sp>
      <p:sp>
        <p:nvSpPr>
          <p:cNvPr id="15" name="Text 13"/>
          <p:cNvSpPr/>
          <p:nvPr/>
        </p:nvSpPr>
        <p:spPr>
          <a:xfrm>
            <a:off x="8185150" y="3060551"/>
            <a:ext cx="3074035"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F586A"/>
                </a:solidFill>
                <a:latin typeface="Arial" pitchFamily="34" charset="0"/>
                <a:ea typeface="Arial" pitchFamily="34" charset="-122"/>
                <a:cs typeface="Arial" pitchFamily="34" charset="-120"/>
              </a:rPr>
              <a:t>Compute what the camera sees, and keep objects inside it.</a:t>
            </a:r>
            <a:endParaRPr lang="en-US" sz="1300" dirty="0"/>
          </a:p>
        </p:txBody>
      </p:sp>
      <p:sp>
        <p:nvSpPr>
          <p:cNvPr id="16" name="Text 14"/>
          <p:cNvSpPr/>
          <p:nvPr/>
        </p:nvSpPr>
        <p:spPr>
          <a:xfrm>
            <a:off x="812800" y="4670822"/>
            <a:ext cx="10883392"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Depth matters too: the Background sits at z = 1, behind the hero and the egg.</a:t>
            </a:r>
            <a:endParaRPr lang="en-US" sz="1400" dirty="0"/>
          </a:p>
        </p:txBody>
      </p:sp>
      <p:sp>
        <p:nvSpPr>
          <p:cNvPr id="17" name="Text 15"/>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4 · Summary · 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EF1F7"/>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4.2 AND 4.3 · LERP</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Get there gradually, not in one jump</a:t>
            </a:r>
            <a:endParaRPr lang="en-US" sz="3200" dirty="0"/>
          </a:p>
        </p:txBody>
      </p:sp>
      <p:sp>
        <p:nvSpPr>
          <p:cNvPr id="4" name="Shape 2"/>
          <p:cNvSpPr/>
          <p:nvPr/>
        </p:nvSpPr>
        <p:spPr>
          <a:xfrm>
            <a:off x="815975" y="1953816"/>
            <a:ext cx="3401467" cy="1977231"/>
          </a:xfrm>
          <a:prstGeom prst="roundRect">
            <a:avLst>
              <a:gd name="adj" fmla="val 6263"/>
            </a:avLst>
          </a:prstGeom>
          <a:solidFill>
            <a:srgbClr val="FDFDFE"/>
          </a:solidFill>
          <a:ln w="6350">
            <a:solidFill>
              <a:srgbClr val="DFE3EC"/>
            </a:solidFill>
            <a:prstDash val="solid"/>
          </a:ln>
        </p:spPr>
      </p:sp>
      <p:sp>
        <p:nvSpPr>
          <p:cNvPr id="5" name="Text 3"/>
          <p:cNvSpPr/>
          <p:nvPr/>
        </p:nvSpPr>
        <p:spPr>
          <a:xfrm>
            <a:off x="1022350" y="2160191"/>
            <a:ext cx="3078378"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D2330"/>
                </a:solidFill>
                <a:latin typeface="Arial" pitchFamily="34" charset="0"/>
                <a:ea typeface="Arial" pitchFamily="34" charset="-122"/>
                <a:cs typeface="Arial" pitchFamily="34" charset="-120"/>
              </a:rPr>
              <a:t>TimedLerp</a:t>
            </a:r>
            <a:endParaRPr lang="en-US" sz="1600" dirty="0"/>
          </a:p>
        </p:txBody>
      </p:sp>
      <p:sp>
        <p:nvSpPr>
          <p:cNvPr id="6" name="Text 4"/>
          <p:cNvSpPr/>
          <p:nvPr/>
        </p:nvSpPr>
        <p:spPr>
          <a:xfrm>
            <a:off x="1022350" y="2480221"/>
            <a:ext cx="3078378" cy="126985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Each frame, cover </a:t>
            </a:r>
            <a:r>
              <a:rPr lang="en-US" sz="1400" b="1" dirty="0">
                <a:solidFill>
                  <a:srgbClr val="4F586A"/>
                </a:solidFill>
                <a:latin typeface="Arial" pitchFamily="34" charset="0"/>
                <a:ea typeface="Arial" pitchFamily="34" charset="-122"/>
                <a:cs typeface="Arial" pitchFamily="34" charset="-120"/>
              </a:rPr>
              <a:t>Rate × Time.smoothDeltaTime</a:t>
            </a:r>
            <a:r>
              <a:rPr lang="en-US" sz="1400" dirty="0">
                <a:solidFill>
                  <a:srgbClr val="4F586A"/>
                </a:solidFill>
                <a:latin typeface="Arial" pitchFamily="34" charset="0"/>
                <a:ea typeface="Arial" pitchFamily="34" charset="-122"/>
                <a:cs typeface="Arial" pitchFamily="34" charset="-120"/>
              </a:rPr>
              <a:t> of the remaining distance; after </a:t>
            </a:r>
            <a:r>
              <a:rPr lang="en-US" sz="1400" b="1" dirty="0">
                <a:solidFill>
                  <a:srgbClr val="4F586A"/>
                </a:solidFill>
                <a:latin typeface="Arial" pitchFamily="34" charset="0"/>
                <a:ea typeface="Arial" pitchFamily="34" charset="-122"/>
                <a:cs typeface="Arial" pitchFamily="34" charset="-120"/>
              </a:rPr>
              <a:t>Duration</a:t>
            </a:r>
            <a:r>
              <a:rPr lang="en-US" sz="1400" dirty="0">
                <a:solidFill>
                  <a:srgbClr val="4F586A"/>
                </a:solidFill>
                <a:latin typeface="Arial" pitchFamily="34" charset="0"/>
                <a:ea typeface="Arial" pitchFamily="34" charset="-122"/>
                <a:cs typeface="Arial" pitchFamily="34" charset="-120"/>
              </a:rPr>
              <a:t> seconds, snap to the target. A plain C# class, not a MonoBehaviour.</a:t>
            </a:r>
            <a:endParaRPr lang="en-US" sz="1400" dirty="0"/>
          </a:p>
        </p:txBody>
      </p:sp>
      <p:sp>
        <p:nvSpPr>
          <p:cNvPr id="7" name="Shape 5"/>
          <p:cNvSpPr/>
          <p:nvPr/>
        </p:nvSpPr>
        <p:spPr>
          <a:xfrm>
            <a:off x="4401592" y="1953816"/>
            <a:ext cx="3401516" cy="1977231"/>
          </a:xfrm>
          <a:prstGeom prst="roundRect">
            <a:avLst>
              <a:gd name="adj" fmla="val 6263"/>
            </a:avLst>
          </a:prstGeom>
          <a:solidFill>
            <a:srgbClr val="FDFDFE"/>
          </a:solidFill>
          <a:ln w="6350">
            <a:solidFill>
              <a:srgbClr val="DFE3EC"/>
            </a:solidFill>
            <a:prstDash val="solid"/>
          </a:ln>
        </p:spPr>
      </p:sp>
      <p:sp>
        <p:nvSpPr>
          <p:cNvPr id="8" name="Text 6"/>
          <p:cNvSpPr/>
          <p:nvPr/>
        </p:nvSpPr>
        <p:spPr>
          <a:xfrm>
            <a:off x="4607967" y="2160191"/>
            <a:ext cx="3078429"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D2330"/>
                </a:solidFill>
                <a:latin typeface="Arial" pitchFamily="34" charset="0"/>
                <a:ea typeface="Arial" pitchFamily="34" charset="-122"/>
                <a:cs typeface="Arial" pitchFamily="34" charset="-120"/>
              </a:rPr>
              <a:t>Respectful camera (4.3)</a:t>
            </a:r>
            <a:endParaRPr lang="en-US" sz="1600" dirty="0"/>
          </a:p>
        </p:txBody>
      </p:sp>
      <p:sp>
        <p:nvSpPr>
          <p:cNvPr id="9" name="Text 7"/>
          <p:cNvSpPr/>
          <p:nvPr/>
        </p:nvSpPr>
        <p:spPr>
          <a:xfrm>
            <a:off x="4607967" y="2480221"/>
            <a:ext cx="3078429" cy="102096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MoveBy() and ZoomTowards() lerp instead of jumping. Zooming lerps position and size with the </a:t>
            </a:r>
            <a:r>
              <a:rPr lang="en-US" sz="1400" b="1" dirty="0">
                <a:solidFill>
                  <a:srgbClr val="4F586A"/>
                </a:solidFill>
                <a:latin typeface="Arial" pitchFamily="34" charset="0"/>
                <a:ea typeface="Arial" pitchFamily="34" charset="-122"/>
                <a:cs typeface="Arial" pitchFamily="34" charset="-120"/>
              </a:rPr>
              <a:t>same</a:t>
            </a:r>
            <a:r>
              <a:rPr lang="en-US" sz="1400" dirty="0">
                <a:solidFill>
                  <a:srgbClr val="4F586A"/>
                </a:solidFill>
                <a:latin typeface="Arial" pitchFamily="34" charset="0"/>
                <a:ea typeface="Arial" pitchFamily="34" charset="-122"/>
                <a:cs typeface="Arial" pitchFamily="34" charset="-120"/>
              </a:rPr>
              <a:t> Rate and Duration, so they stay in step.</a:t>
            </a:r>
            <a:endParaRPr lang="en-US" sz="1400" dirty="0"/>
          </a:p>
        </p:txBody>
      </p:sp>
      <p:sp>
        <p:nvSpPr>
          <p:cNvPr id="10" name="Shape 8"/>
          <p:cNvSpPr/>
          <p:nvPr/>
        </p:nvSpPr>
        <p:spPr>
          <a:xfrm>
            <a:off x="7984083" y="1950641"/>
            <a:ext cx="3395117" cy="1983581"/>
          </a:xfrm>
          <a:prstGeom prst="roundRect">
            <a:avLst>
              <a:gd name="adj" fmla="val 6403"/>
            </a:avLst>
          </a:prstGeom>
          <a:solidFill>
            <a:srgbClr val="FDF5E6"/>
          </a:solidFill>
          <a:ln/>
        </p:spPr>
      </p:sp>
      <p:sp>
        <p:nvSpPr>
          <p:cNvPr id="11" name="Text 9"/>
          <p:cNvSpPr/>
          <p:nvPr/>
        </p:nvSpPr>
        <p:spPr>
          <a:xfrm>
            <a:off x="8187283" y="2153841"/>
            <a:ext cx="3078378"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7A4D0E"/>
                </a:solidFill>
                <a:latin typeface="Arial" pitchFamily="34" charset="0"/>
                <a:ea typeface="Arial" pitchFamily="34" charset="-122"/>
                <a:cs typeface="Arial" pitchFamily="34" charset="-120"/>
              </a:rPr>
              <a:t>A new lerp starts from now</a:t>
            </a:r>
            <a:endParaRPr lang="en-US" sz="1600" dirty="0"/>
          </a:p>
        </p:txBody>
      </p:sp>
      <p:sp>
        <p:nvSpPr>
          <p:cNvPr id="12" name="Text 10"/>
          <p:cNvSpPr/>
          <p:nvPr/>
        </p:nvSpPr>
        <p:spPr>
          <a:xfrm>
            <a:off x="8187283" y="2473871"/>
            <a:ext cx="3078378" cy="102096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3D2A08"/>
                </a:solidFill>
                <a:latin typeface="Arial" pitchFamily="34" charset="0"/>
                <a:ea typeface="Arial" pitchFamily="34" charset="-122"/>
                <a:cs typeface="Arial" pitchFamily="34" charset="-120"/>
              </a:rPr>
              <a:t>Start another before the first finishes and it begins from the current value: repeated presses add up differently than you'd expect.</a:t>
            </a:r>
            <a:endParaRPr lang="en-US" sz="1400" dirty="0"/>
          </a:p>
        </p:txBody>
      </p:sp>
      <p:sp>
        <p:nvSpPr>
          <p:cNvPr id="13" name="Text 11"/>
          <p:cNvSpPr/>
          <p:nvPr/>
        </p:nvSpPr>
        <p:spPr>
          <a:xfrm>
            <a:off x="812800" y="4162822"/>
            <a:ext cx="10883392"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On testing: build a separate, trivial test scene (like 4.2) and try every case before using a utility in a game.</a:t>
            </a:r>
            <a:endParaRPr lang="en-US" sz="14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4 · Summary · 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4.4 · SHAKING</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A shake is a wobble that dies out</a:t>
            </a:r>
            <a:endParaRPr lang="en-US" sz="3200" dirty="0"/>
          </a:p>
        </p:txBody>
      </p:sp>
      <p:sp>
        <p:nvSpPr>
          <p:cNvPr id="4" name="Text 2"/>
          <p:cNvSpPr/>
          <p:nvPr/>
        </p:nvSpPr>
        <p:spPr>
          <a:xfrm>
            <a:off x="812800" y="2293590"/>
            <a:ext cx="6959092"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2A5FC4"/>
                </a:solidFill>
                <a:latin typeface="Courier New" pitchFamily="49" charset="0"/>
                <a:ea typeface="Courier New" pitchFamily="49" charset="-122"/>
                <a:cs typeface="Courier New" pitchFamily="49" charset="-120"/>
              </a:rPr>
              <a:t>offset = frac² × cos(t × ω)</a:t>
            </a:r>
            <a:endParaRPr lang="en-US" sz="2200" dirty="0"/>
          </a:p>
        </p:txBody>
      </p:sp>
      <p:sp>
        <p:nvSpPr>
          <p:cNvPr id="5" name="Text 3"/>
          <p:cNvSpPr/>
          <p:nvPr/>
        </p:nvSpPr>
        <p:spPr>
          <a:xfrm>
            <a:off x="812800" y="2760911"/>
            <a:ext cx="6959092" cy="52318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4F586A"/>
                </a:solidFill>
                <a:latin typeface="Arial" pitchFamily="34" charset="0"/>
                <a:ea typeface="Arial" pitchFamily="34" charset="-122"/>
                <a:cs typeface="Arial" pitchFamily="34" charset="-120"/>
              </a:rPr>
              <a:t>frac</a:t>
            </a:r>
            <a:r>
              <a:rPr lang="en-US" sz="1400" dirty="0">
                <a:solidFill>
                  <a:srgbClr val="4F586A"/>
                </a:solidFill>
                <a:latin typeface="Arial" pitchFamily="34" charset="0"/>
                <a:ea typeface="Arial" pitchFamily="34" charset="-122"/>
                <a:cs typeface="Arial" pitchFamily="34" charset="-120"/>
              </a:rPr>
              <a:t> runs from 1 down to 0 over the Duration, so the swings shrink. Random sign flips make it look like a real shake.</a:t>
            </a:r>
            <a:endParaRPr lang="en-US" sz="1400" dirty="0"/>
          </a:p>
        </p:txBody>
      </p:sp>
      <p:pic>
        <p:nvPicPr>
          <p:cNvPr id="6" name="Image 0" descr="A cosine wave whose swings shrink to zero over time">    </p:cNvPr>
          <p:cNvPicPr>
            <a:picLocks noChangeAspect="1"/>
          </p:cNvPicPr>
          <p:nvPr/>
        </p:nvPicPr>
        <p:blipFill>
          <a:blip r:embed="rId1"/>
          <a:srcRect l="0" r="0" t="0" b="0"/>
          <a:stretch/>
        </p:blipFill>
        <p:spPr>
          <a:xfrm>
            <a:off x="7823200" y="1950641"/>
            <a:ext cx="3556000" cy="1651000"/>
          </a:xfrm>
          <a:prstGeom prst="rect">
            <a:avLst/>
          </a:prstGeom>
        </p:spPr>
      </p:pic>
      <p:sp>
        <p:nvSpPr>
          <p:cNvPr id="7" name="Text 4"/>
          <p:cNvSpPr/>
          <p:nvPr/>
        </p:nvSpPr>
        <p:spPr>
          <a:xfrm>
            <a:off x="812800" y="3830241"/>
            <a:ext cx="5207000" cy="1051471"/>
          </a:xfrm>
          <a:prstGeom prst="roundRect">
            <a:avLst>
              <a:gd name="adj" fmla="val 9663"/>
            </a:avLst>
          </a:prstGeom>
          <a:solidFill>
            <a:srgbClr val="E8F0FD"/>
          </a:solidFill>
          <a:ln/>
        </p:spPr>
        <p:txBody>
          <a:bodyPr wrap="square" lIns="148042" tIns="122642" rIns="2500" bIns="122642" rtlCol="0" anchor="t">
            <a:normAutofit/>
          </a:bodyPr>
          <a:lstStyle/>
          <a:p>
            <a:pPr algn="l" indent="0" marL="0">
              <a:lnSpc>
                <a:spcPts val="1960"/>
              </a:lnSpc>
              <a:buNone/>
            </a:pPr>
            <a:r>
              <a:rPr lang="en-US" sz="1400" b="1" dirty="0">
                <a:solidFill>
                  <a:srgbClr val="1D2330"/>
                </a:solidFill>
                <a:latin typeface="Arial" pitchFamily="34" charset="0"/>
                <a:ea typeface="Arial" pitchFamily="34" charset="-122"/>
                <a:cs typeface="Arial" pitchFamily="34" charset="-120"/>
              </a:rPr>
              <a:t>Frequency is cycles per shake</a:t>
            </a:r>
            <a:r>
              <a:rPr lang="en-US" sz="1400" dirty="0">
                <a:solidFill>
                  <a:srgbClr val="1D2330"/>
                </a:solidFill>
                <a:latin typeface="Arial" pitchFamily="34" charset="0"/>
                <a:ea typeface="Arial" pitchFamily="34" charset="-122"/>
                <a:cs typeface="Arial" pitchFamily="34" charset="-120"/>
              </a:rPr>
              <a:t>, not per second: the same Frequency with a shorter Duration shakes faster.</a:t>
            </a:r>
            <a:endParaRPr lang="en-US" sz="1400" dirty="0"/>
          </a:p>
        </p:txBody>
      </p:sp>
      <p:sp>
        <p:nvSpPr>
          <p:cNvPr id="8" name="Text 5"/>
          <p:cNvSpPr/>
          <p:nvPr/>
        </p:nvSpPr>
        <p:spPr>
          <a:xfrm>
            <a:off x="6172200" y="3830241"/>
            <a:ext cx="5207000" cy="1051471"/>
          </a:xfrm>
          <a:prstGeom prst="roundRect">
            <a:avLst>
              <a:gd name="adj" fmla="val 9663"/>
            </a:avLst>
          </a:prstGeom>
          <a:solidFill>
            <a:srgbClr val="FDF5E6"/>
          </a:solidFill>
          <a:ln/>
        </p:spPr>
        <p:txBody>
          <a:bodyPr wrap="square" lIns="148042" tIns="122642" rIns="2500" bIns="97242" rtlCol="0" anchor="t">
            <a:normAutofit/>
          </a:bodyPr>
          <a:lstStyle/>
          <a:p>
            <a:pPr algn="l" indent="0" marL="0">
              <a:lnSpc>
                <a:spcPts val="1960"/>
              </a:lnSpc>
              <a:buNone/>
            </a:pPr>
            <a:r>
              <a:rPr lang="en-US" sz="1400" b="1" dirty="0">
                <a:solidFill>
                  <a:srgbClr val="3D2A08"/>
                </a:solidFill>
                <a:latin typeface="Arial" pitchFamily="34" charset="0"/>
                <a:ea typeface="Arial" pitchFamily="34" charset="-122"/>
                <a:cs typeface="Arial" pitchFamily="34" charset="-120"/>
              </a:rPr>
              <a:t>Shake beats a move in progress:</a:t>
            </a:r>
            <a:r>
              <a:rPr lang="en-US" sz="1400" dirty="0">
                <a:solidFill>
                  <a:srgbClr val="3D2A08"/>
                </a:solidFill>
                <a:latin typeface="Arial" pitchFamily="34" charset="0"/>
                <a:ea typeface="Arial" pitchFamily="34" charset="-122"/>
                <a:cs typeface="Arial" pitchFamily="34" charset="-120"/>
              </a:rPr>
              <a:t> the shake overwrites the position each frame; when it ends, the camera jumps to wherever the move has reached.</a:t>
            </a:r>
            <a:endParaRPr lang="en-US" sz="1400" dirty="0"/>
          </a:p>
        </p:txBody>
      </p:sp>
      <p:sp>
        <p:nvSpPr>
          <p:cNvPr id="9" name="Text 6"/>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4 · Summary · 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EF1F7"/>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A4FD8"/>
                </a:solidFill>
                <a:latin typeface="Arial" pitchFamily="34" charset="0"/>
                <a:ea typeface="Arial" pitchFamily="34" charset="-122"/>
                <a:cs typeface="Arial" pitchFamily="34" charset="-120"/>
              </a:rPr>
              <a:t>4.5 AND 4.6 · ORBITING AND VIEWPORTS</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Circle the hero, and watch it with a second camera</a:t>
            </a:r>
            <a:endParaRPr lang="en-US" sz="3200" dirty="0"/>
          </a:p>
        </p:txBody>
      </p:sp>
      <p:sp>
        <p:nvSpPr>
          <p:cNvPr id="4" name="Shape 2"/>
          <p:cNvSpPr/>
          <p:nvPr/>
        </p:nvSpPr>
        <p:spPr>
          <a:xfrm>
            <a:off x="815975" y="1953816"/>
            <a:ext cx="5175250" cy="2144861"/>
          </a:xfrm>
          <a:prstGeom prst="roundRect">
            <a:avLst>
              <a:gd name="adj" fmla="val 5773"/>
            </a:avLst>
          </a:prstGeom>
          <a:solidFill>
            <a:srgbClr val="FDFDFE"/>
          </a:solidFill>
          <a:ln w="6350">
            <a:solidFill>
              <a:srgbClr val="DFE3EC"/>
            </a:solidFill>
            <a:prstDash val="solid"/>
          </a:ln>
        </p:spPr>
      </p:sp>
      <p:sp>
        <p:nvSpPr>
          <p:cNvPr id="5" name="Text 3"/>
          <p:cNvSpPr/>
          <p:nvPr/>
        </p:nvSpPr>
        <p:spPr>
          <a:xfrm>
            <a:off x="1047750" y="2185591"/>
            <a:ext cx="4853051"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D2330"/>
                </a:solidFill>
                <a:latin typeface="Arial" pitchFamily="34" charset="0"/>
                <a:ea typeface="Arial" pitchFamily="34" charset="-122"/>
                <a:cs typeface="Arial" pitchFamily="34" charset="-120"/>
              </a:rPr>
              <a:t>Orbit (4.5)</a:t>
            </a:r>
            <a:endParaRPr lang="en-US" sz="1700" dirty="0"/>
          </a:p>
        </p:txBody>
      </p:sp>
      <p:sp>
        <p:nvSpPr>
          <p:cNvPr id="6" name="Text 4"/>
          <p:cNvSpPr/>
          <p:nvPr/>
        </p:nvSpPr>
        <p:spPr>
          <a:xfrm>
            <a:off x="1047750" y="2533551"/>
            <a:ext cx="4853051"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Each frame, rotate the egg by </a:t>
            </a:r>
            <a:r>
              <a:rPr lang="en-US" sz="1400" b="1" dirty="0">
                <a:solidFill>
                  <a:srgbClr val="4F586A"/>
                </a:solidFill>
                <a:latin typeface="Arial" pitchFamily="34" charset="0"/>
                <a:ea typeface="Arial" pitchFamily="34" charset="-122"/>
                <a:cs typeface="Arial" pitchFamily="34" charset="-120"/>
              </a:rPr>
              <a:t>OrbitSpeed × Time.smoothDeltaTime</a:t>
            </a:r>
            <a:r>
              <a:rPr lang="en-US" sz="1400" dirty="0">
                <a:solidFill>
                  <a:srgbClr val="4F586A"/>
                </a:solidFill>
                <a:latin typeface="Arial" pitchFamily="34" charset="0"/>
                <a:ea typeface="Arial" pitchFamily="34" charset="-122"/>
                <a:cs typeface="Arial" pitchFamily="34" charset="-120"/>
              </a:rPr>
              <a:t>, then place it at </a:t>
            </a:r>
            <a:r>
              <a:rPr lang="en-US" sz="1400" b="1" dirty="0">
                <a:solidFill>
                  <a:srgbClr val="4F586A"/>
                </a:solidFill>
                <a:latin typeface="Arial" pitchFamily="34" charset="0"/>
                <a:ea typeface="Arial" pitchFamily="34" charset="-122"/>
                <a:cs typeface="Arial" pitchFamily="34" charset="-120"/>
              </a:rPr>
              <a:t>host + OrbitRadius × transform.right</a:t>
            </a:r>
            <a:r>
              <a:rPr lang="en-US" sz="1400" dirty="0">
                <a:solidFill>
                  <a:srgbClr val="4F586A"/>
                </a:solidFill>
                <a:latin typeface="Arial" pitchFamily="34" charset="0"/>
                <a:ea typeface="Arial" pitchFamily="34" charset="-122"/>
                <a:cs typeface="Arial" pitchFamily="34" charset="-120"/>
              </a:rPr>
              <a:t>.</a:t>
            </a:r>
            <a:endParaRPr lang="en-US" sz="1400" dirty="0"/>
          </a:p>
        </p:txBody>
      </p:sp>
      <p:sp>
        <p:nvSpPr>
          <p:cNvPr id="7" name="Text 5"/>
          <p:cNvSpPr/>
          <p:nvPr/>
        </p:nvSpPr>
        <p:spPr>
          <a:xfrm>
            <a:off x="1047750" y="3369121"/>
            <a:ext cx="4853051"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Only the host's </a:t>
            </a:r>
            <a:r>
              <a:rPr lang="en-US" sz="1400" b="1" dirty="0">
                <a:solidFill>
                  <a:srgbClr val="4F586A"/>
                </a:solidFill>
                <a:latin typeface="Arial" pitchFamily="34" charset="0"/>
                <a:ea typeface="Arial" pitchFamily="34" charset="-122"/>
                <a:cs typeface="Arial" pitchFamily="34" charset="-120"/>
              </a:rPr>
              <a:t>position</a:t>
            </a:r>
            <a:r>
              <a:rPr lang="en-US" sz="1400" dirty="0">
                <a:solidFill>
                  <a:srgbClr val="4F586A"/>
                </a:solidFill>
                <a:latin typeface="Arial" pitchFamily="34" charset="0"/>
                <a:ea typeface="Arial" pitchFamily="34" charset="-122"/>
                <a:cs typeface="Arial" pitchFamily="34" charset="-120"/>
              </a:rPr>
              <a:t> is used, so rotating the hero changes nothing; the egg turns once per orbit.</a:t>
            </a:r>
            <a:endParaRPr lang="en-US" sz="1400" dirty="0"/>
          </a:p>
        </p:txBody>
      </p:sp>
      <p:sp>
        <p:nvSpPr>
          <p:cNvPr id="8" name="Shape 6"/>
          <p:cNvSpPr/>
          <p:nvPr/>
        </p:nvSpPr>
        <p:spPr>
          <a:xfrm>
            <a:off x="6200775" y="1953816"/>
            <a:ext cx="5175250" cy="2144861"/>
          </a:xfrm>
          <a:prstGeom prst="roundRect">
            <a:avLst>
              <a:gd name="adj" fmla="val 5773"/>
            </a:avLst>
          </a:prstGeom>
          <a:solidFill>
            <a:srgbClr val="FDFDFE"/>
          </a:solidFill>
          <a:ln w="6350">
            <a:solidFill>
              <a:srgbClr val="DFE3EC"/>
            </a:solidFill>
            <a:prstDash val="solid"/>
          </a:ln>
        </p:spPr>
      </p:sp>
      <p:sp>
        <p:nvSpPr>
          <p:cNvPr id="9" name="Text 7"/>
          <p:cNvSpPr/>
          <p:nvPr/>
        </p:nvSpPr>
        <p:spPr>
          <a:xfrm>
            <a:off x="6432550" y="2185591"/>
            <a:ext cx="4853051"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D2330"/>
                </a:solidFill>
                <a:latin typeface="Arial" pitchFamily="34" charset="0"/>
                <a:ea typeface="Arial" pitchFamily="34" charset="-122"/>
                <a:cs typeface="Arial" pitchFamily="34" charset="-120"/>
              </a:rPr>
              <a:t>Viewport (4.6)</a:t>
            </a:r>
            <a:endParaRPr lang="en-US" sz="1700" dirty="0"/>
          </a:p>
        </p:txBody>
      </p:sp>
      <p:sp>
        <p:nvSpPr>
          <p:cNvPr id="10" name="Text 8"/>
          <p:cNvSpPr/>
          <p:nvPr/>
        </p:nvSpPr>
        <p:spPr>
          <a:xfrm>
            <a:off x="6432550" y="2533551"/>
            <a:ext cx="4853051"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A camera's </a:t>
            </a:r>
            <a:r>
              <a:rPr lang="en-US" sz="1400" b="1" dirty="0">
                <a:solidFill>
                  <a:srgbClr val="4F586A"/>
                </a:solidFill>
                <a:latin typeface="Arial" pitchFamily="34" charset="0"/>
                <a:ea typeface="Arial" pitchFamily="34" charset="-122"/>
                <a:cs typeface="Arial" pitchFamily="34" charset="-120"/>
              </a:rPr>
              <a:t>Viewport Rect</a:t>
            </a:r>
            <a:r>
              <a:rPr lang="en-US" sz="1400" dirty="0">
                <a:solidFill>
                  <a:srgbClr val="4F586A"/>
                </a:solidFill>
                <a:latin typeface="Arial" pitchFamily="34" charset="0"/>
                <a:ea typeface="Arial" pitchFamily="34" charset="-122"/>
                <a:cs typeface="Arial" pitchFamily="34" charset="-120"/>
              </a:rPr>
              <a:t> (X, Y, W, H) is in fractions of the window, from (0, 0) at the bottom-left to (1, 1) at the top-right.</a:t>
            </a:r>
            <a:endParaRPr lang="en-US" sz="1400" dirty="0"/>
          </a:p>
        </p:txBody>
      </p:sp>
      <p:sp>
        <p:nvSpPr>
          <p:cNvPr id="11" name="Text 9"/>
          <p:cNvSpPr/>
          <p:nvPr/>
        </p:nvSpPr>
        <p:spPr>
          <a:xfrm>
            <a:off x="6432550" y="3369121"/>
            <a:ext cx="4853051"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HeroCam follows the hero in a small view; each camera only draws what lies between its Near and Far planes.</a:t>
            </a:r>
            <a:endParaRPr lang="en-US" sz="14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4 · Summary · 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61B2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9CBCFF"/>
                </a:solidFill>
                <a:latin typeface="Arial" pitchFamily="34" charset="0"/>
                <a:ea typeface="Arial" pitchFamily="34" charset="-122"/>
                <a:cs typeface="Arial" pitchFamily="34" charset="-120"/>
              </a:rPr>
              <a:t>4.7 · NEW SCENE + PERSISTENCE</a:t>
            </a:r>
            <a:endParaRPr lang="en-US" sz="1200" dirty="0"/>
          </a:p>
        </p:txBody>
      </p:sp>
      <p:sp>
        <p:nvSpPr>
          <p:cNvPr id="3" name="Text 1"/>
          <p:cNvSpPr/>
          <p:nvPr>
            <p:ph type="title"/>
          </p:nvPr>
        </p:nvSpPr>
        <p:spPr>
          <a:xfrm>
            <a:off x="812800" y="12801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F3F5FA"/>
                </a:solidFill>
                <a:latin typeface="Arial" pitchFamily="34" charset="0"/>
                <a:ea typeface="Arial" pitchFamily="34" charset="-122"/>
                <a:cs typeface="Arial" pitchFamily="34" charset="-120"/>
              </a:rPr>
              <a:t>Loading a scene wipes the slate</a:t>
            </a:r>
            <a:endParaRPr lang="en-US" sz="3200" dirty="0"/>
          </a:p>
        </p:txBody>
      </p:sp>
      <p:sp>
        <p:nvSpPr>
          <p:cNvPr id="4" name="Shape 2"/>
          <p:cNvSpPr/>
          <p:nvPr/>
        </p:nvSpPr>
        <p:spPr>
          <a:xfrm>
            <a:off x="812800" y="2001441"/>
            <a:ext cx="3403600" cy="1788021"/>
          </a:xfrm>
          <a:prstGeom prst="roundRect">
            <a:avLst>
              <a:gd name="adj" fmla="val 7103"/>
            </a:avLst>
          </a:prstGeom>
          <a:solidFill>
            <a:srgbClr val="222A42"/>
          </a:solidFill>
          <a:ln/>
        </p:spPr>
      </p:sp>
      <p:sp>
        <p:nvSpPr>
          <p:cNvPr id="5" name="Text 3"/>
          <p:cNvSpPr/>
          <p:nvPr/>
        </p:nvSpPr>
        <p:spPr>
          <a:xfrm>
            <a:off x="1041400" y="2230041"/>
            <a:ext cx="3034792"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F3F5FA"/>
                </a:solidFill>
                <a:latin typeface="Arial" pitchFamily="34" charset="0"/>
                <a:ea typeface="Arial" pitchFamily="34" charset="-122"/>
                <a:cs typeface="Arial" pitchFamily="34" charset="-120"/>
              </a:rPr>
              <a:t>Erased</a:t>
            </a:r>
            <a:endParaRPr lang="en-US" sz="1700" dirty="0"/>
          </a:p>
        </p:txBody>
      </p:sp>
      <p:sp>
        <p:nvSpPr>
          <p:cNvPr id="6" name="Text 4"/>
          <p:cNvSpPr/>
          <p:nvPr/>
        </p:nvSpPr>
        <p:spPr>
          <a:xfrm>
            <a:off x="1041400" y="2565301"/>
            <a:ext cx="3034792"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C9D3EA"/>
                </a:solidFill>
                <a:latin typeface="Arial" pitchFamily="34" charset="0"/>
                <a:ea typeface="Arial" pitchFamily="34" charset="-122"/>
                <a:cs typeface="Arial" pitchFamily="34" charset="-120"/>
              </a:rPr>
              <a:t>Every GameObject, with all its components and their fields.</a:t>
            </a:r>
            <a:endParaRPr lang="en-US" sz="1400" dirty="0"/>
          </a:p>
        </p:txBody>
      </p:sp>
      <p:sp>
        <p:nvSpPr>
          <p:cNvPr id="7" name="Shape 5"/>
          <p:cNvSpPr/>
          <p:nvPr/>
        </p:nvSpPr>
        <p:spPr>
          <a:xfrm>
            <a:off x="4394200" y="2001441"/>
            <a:ext cx="3403600" cy="1788021"/>
          </a:xfrm>
          <a:prstGeom prst="roundRect">
            <a:avLst>
              <a:gd name="adj" fmla="val 7103"/>
            </a:avLst>
          </a:prstGeom>
          <a:solidFill>
            <a:srgbClr val="222A42"/>
          </a:solidFill>
          <a:ln/>
        </p:spPr>
      </p:sp>
      <p:sp>
        <p:nvSpPr>
          <p:cNvPr id="8" name="Text 6"/>
          <p:cNvSpPr/>
          <p:nvPr/>
        </p:nvSpPr>
        <p:spPr>
          <a:xfrm>
            <a:off x="4622800" y="2230041"/>
            <a:ext cx="3034792"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F3F5FA"/>
                </a:solidFill>
                <a:latin typeface="Arial" pitchFamily="34" charset="0"/>
                <a:ea typeface="Arial" pitchFamily="34" charset="-122"/>
                <a:cs typeface="Arial" pitchFamily="34" charset="-120"/>
              </a:rPr>
              <a:t>Kept</a:t>
            </a:r>
            <a:endParaRPr lang="en-US" sz="1700" dirty="0"/>
          </a:p>
        </p:txBody>
      </p:sp>
      <p:sp>
        <p:nvSpPr>
          <p:cNvPr id="9" name="Text 7"/>
          <p:cNvSpPr/>
          <p:nvPr/>
        </p:nvSpPr>
        <p:spPr>
          <a:xfrm>
            <a:off x="4622800" y="2565301"/>
            <a:ext cx="3034792" cy="102096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C9D3EA"/>
                </a:solidFill>
                <a:latin typeface="Arial" pitchFamily="34" charset="0"/>
                <a:ea typeface="Arial" pitchFamily="34" charset="-122"/>
                <a:cs typeface="Arial" pitchFamily="34" charset="-120"/>
              </a:rPr>
              <a:t>static</a:t>
            </a:r>
            <a:r>
              <a:rPr lang="en-US" sz="1400" dirty="0">
                <a:solidFill>
                  <a:srgbClr val="C9D3EA"/>
                </a:solidFill>
                <a:latin typeface="Arial" pitchFamily="34" charset="0"/>
                <a:ea typeface="Arial" pitchFamily="34" charset="-122"/>
                <a:cs typeface="Arial" pitchFamily="34" charset="-120"/>
              </a:rPr>
              <a:t> data: 4.7's GameState is a plain C# class held in a static field. (DontDestroyOnLoad() is another way.)</a:t>
            </a:r>
            <a:endParaRPr lang="en-US" sz="1400" dirty="0"/>
          </a:p>
        </p:txBody>
      </p:sp>
      <p:sp>
        <p:nvSpPr>
          <p:cNvPr id="10" name="Shape 8"/>
          <p:cNvSpPr/>
          <p:nvPr/>
        </p:nvSpPr>
        <p:spPr>
          <a:xfrm>
            <a:off x="7975600" y="2001441"/>
            <a:ext cx="3403600" cy="1788021"/>
          </a:xfrm>
          <a:prstGeom prst="roundRect">
            <a:avLst>
              <a:gd name="adj" fmla="val 7103"/>
            </a:avLst>
          </a:prstGeom>
          <a:solidFill>
            <a:srgbClr val="222A42"/>
          </a:solidFill>
          <a:ln/>
        </p:spPr>
      </p:sp>
      <p:sp>
        <p:nvSpPr>
          <p:cNvPr id="11" name="Text 9"/>
          <p:cNvSpPr/>
          <p:nvPr/>
        </p:nvSpPr>
        <p:spPr>
          <a:xfrm>
            <a:off x="8204200" y="2230041"/>
            <a:ext cx="3034792"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F3F5FA"/>
                </a:solidFill>
                <a:latin typeface="Arial" pitchFamily="34" charset="0"/>
                <a:ea typeface="Arial" pitchFamily="34" charset="-122"/>
                <a:cs typeface="Arial" pitchFamily="34" charset="-120"/>
              </a:rPr>
              <a:t>Required</a:t>
            </a:r>
            <a:endParaRPr lang="en-US" sz="1700" dirty="0"/>
          </a:p>
        </p:txBody>
      </p:sp>
      <p:sp>
        <p:nvSpPr>
          <p:cNvPr id="12" name="Text 10"/>
          <p:cNvSpPr/>
          <p:nvPr/>
        </p:nvSpPr>
        <p:spPr>
          <a:xfrm>
            <a:off x="8204200" y="2565301"/>
            <a:ext cx="3034792"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C9D3EA"/>
                </a:solidFill>
                <a:latin typeface="Arial" pitchFamily="34" charset="0"/>
                <a:ea typeface="Arial" pitchFamily="34" charset="-122"/>
                <a:cs typeface="Arial" pitchFamily="34" charset="-120"/>
              </a:rPr>
              <a:t>SceneManager.LoadScene() only loads scenes in the Scene List (File › Build Profiles).</a:t>
            </a:r>
            <a:endParaRPr lang="en-US" sz="1400" dirty="0"/>
          </a:p>
        </p:txBody>
      </p:sp>
      <p:sp>
        <p:nvSpPr>
          <p:cNvPr id="13" name="Text 11"/>
          <p:cNvSpPr/>
          <p:nvPr/>
        </p:nvSpPr>
        <p:spPr>
          <a:xfrm>
            <a:off x="812800" y="4043462"/>
            <a:ext cx="10883392"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9D3EA"/>
                </a:solidFill>
                <a:latin typeface="Arial" pitchFamily="34" charset="0"/>
                <a:ea typeface="Arial" pitchFamily="34" charset="-122"/>
                <a:cs typeface="Arial" pitchFamily="34" charset="-120"/>
              </a:rPr>
              <a:t>Anything that must survive a new level needs special care: a singleton or other static storage.</a:t>
            </a:r>
            <a:endParaRPr lang="en-US" sz="15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9AA6C2"/>
                </a:solidFill>
                <a:latin typeface="Arial" pitchFamily="34" charset="0"/>
                <a:ea typeface="Arial" pitchFamily="34" charset="-122"/>
                <a:cs typeface="Arial" pitchFamily="34" charset="-120"/>
              </a:rPr>
              <a:t>Module 4 · Summary · 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EF1F7"/>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CHECK YOUR UNDERSTANDING · 1 OF 2</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Moving and zooming the camera</a:t>
            </a:r>
            <a:endParaRPr lang="en-US" sz="3200" dirty="0"/>
          </a:p>
        </p:txBody>
      </p:sp>
      <p:sp>
        <p:nvSpPr>
          <p:cNvPr id="4" name="Shape 2"/>
          <p:cNvSpPr/>
          <p:nvPr/>
        </p:nvSpPr>
        <p:spPr>
          <a:xfrm>
            <a:off x="815975" y="1953816"/>
            <a:ext cx="3397250" cy="2965202"/>
          </a:xfrm>
          <a:prstGeom prst="roundRect">
            <a:avLst>
              <a:gd name="adj" fmla="val 4176"/>
            </a:avLst>
          </a:prstGeom>
          <a:solidFill>
            <a:srgbClr val="FDFDFE"/>
          </a:solidFill>
          <a:ln w="6350">
            <a:solidFill>
              <a:srgbClr val="DFE3EC"/>
            </a:solidFill>
            <a:prstDash val="solid"/>
          </a:ln>
        </p:spPr>
      </p:sp>
      <p:sp>
        <p:nvSpPr>
          <p:cNvPr id="5" name="Text 3"/>
          <p:cNvSpPr/>
          <p:nvPr/>
        </p:nvSpPr>
        <p:spPr>
          <a:xfrm>
            <a:off x="10223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A5FC4"/>
                </a:solidFill>
                <a:latin typeface="Courier New" pitchFamily="49" charset="0"/>
                <a:ea typeface="Courier New" pitchFamily="49" charset="-122"/>
                <a:cs typeface="Courier New" pitchFamily="49" charset="-120"/>
              </a:rPr>
              <a:t>1</a:t>
            </a:r>
            <a:endParaRPr lang="en-US" sz="1800" dirty="0"/>
          </a:p>
        </p:txBody>
      </p:sp>
      <p:sp>
        <p:nvSpPr>
          <p:cNvPr id="6" name="Text 4"/>
          <p:cNvSpPr/>
          <p:nvPr/>
        </p:nvSpPr>
        <p:spPr>
          <a:xfrm>
            <a:off x="1022350" y="2556421"/>
            <a:ext cx="307403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The camera is at x = 0. You zoom in toward a point at x = 20 with factor 0.5. Where does the camera end up?</a:t>
            </a:r>
            <a:endParaRPr lang="en-US" sz="1400" dirty="0"/>
          </a:p>
        </p:txBody>
      </p:sp>
      <p:sp>
        <p:nvSpPr>
          <p:cNvPr id="7" name="Text 5"/>
          <p:cNvSpPr/>
          <p:nvPr/>
        </p:nvSpPr>
        <p:spPr>
          <a:xfrm>
            <a:off x="1022350" y="335265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x = 0</a:t>
            </a:r>
            <a:endParaRPr lang="en-US" sz="1300" dirty="0"/>
          </a:p>
        </p:txBody>
      </p:sp>
      <p:sp>
        <p:nvSpPr>
          <p:cNvPr id="8" name="Text 6"/>
          <p:cNvSpPr/>
          <p:nvPr/>
        </p:nvSpPr>
        <p:spPr>
          <a:xfrm>
            <a:off x="1022350" y="3651696"/>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x = 10</a:t>
            </a:r>
            <a:endParaRPr lang="en-US" sz="1300" dirty="0"/>
          </a:p>
        </p:txBody>
      </p:sp>
      <p:sp>
        <p:nvSpPr>
          <p:cNvPr id="9" name="Text 7"/>
          <p:cNvSpPr/>
          <p:nvPr/>
        </p:nvSpPr>
        <p:spPr>
          <a:xfrm>
            <a:off x="1022350" y="395074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x = 20</a:t>
            </a:r>
            <a:endParaRPr lang="en-US" sz="1300" dirty="0"/>
          </a:p>
        </p:txBody>
      </p:sp>
      <p:sp>
        <p:nvSpPr>
          <p:cNvPr id="10" name="Text 8"/>
          <p:cNvSpPr/>
          <p:nvPr/>
        </p:nvSpPr>
        <p:spPr>
          <a:xfrm>
            <a:off x="1022350" y="424978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x = −10</a:t>
            </a:r>
            <a:endParaRPr lang="en-US" sz="1300" dirty="0"/>
          </a:p>
        </p:txBody>
      </p:sp>
      <p:sp>
        <p:nvSpPr>
          <p:cNvPr id="11" name="Shape 9"/>
          <p:cNvSpPr/>
          <p:nvPr/>
        </p:nvSpPr>
        <p:spPr>
          <a:xfrm>
            <a:off x="4397375" y="1953816"/>
            <a:ext cx="3397250" cy="2965202"/>
          </a:xfrm>
          <a:prstGeom prst="roundRect">
            <a:avLst>
              <a:gd name="adj" fmla="val 4176"/>
            </a:avLst>
          </a:prstGeom>
          <a:solidFill>
            <a:srgbClr val="FDFDFE"/>
          </a:solidFill>
          <a:ln w="6350">
            <a:solidFill>
              <a:srgbClr val="DFE3EC"/>
            </a:solidFill>
            <a:prstDash val="solid"/>
          </a:ln>
        </p:spPr>
      </p:sp>
      <p:sp>
        <p:nvSpPr>
          <p:cNvPr id="12" name="Text 10"/>
          <p:cNvSpPr/>
          <p:nvPr/>
        </p:nvSpPr>
        <p:spPr>
          <a:xfrm>
            <a:off x="46037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A5FC4"/>
                </a:solidFill>
                <a:latin typeface="Courier New" pitchFamily="49" charset="0"/>
                <a:ea typeface="Courier New" pitchFamily="49" charset="-122"/>
                <a:cs typeface="Courier New" pitchFamily="49" charset="-120"/>
              </a:rPr>
              <a:t>2</a:t>
            </a:r>
            <a:endParaRPr lang="en-US" sz="1800" dirty="0"/>
          </a:p>
        </p:txBody>
      </p:sp>
      <p:sp>
        <p:nvSpPr>
          <p:cNvPr id="13" name="Text 11"/>
          <p:cNvSpPr/>
          <p:nvPr/>
        </p:nvSpPr>
        <p:spPr>
          <a:xfrm>
            <a:off x="4603750" y="2556421"/>
            <a:ext cx="3074035" cy="985441"/>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The hero calls PushCameraByPos(pos, 0.6f). How close to the edge of the view can it get before the camera moves?</a:t>
            </a:r>
            <a:endParaRPr lang="en-US" sz="1400" dirty="0"/>
          </a:p>
        </p:txBody>
      </p:sp>
      <p:sp>
        <p:nvSpPr>
          <p:cNvPr id="14" name="Text 12"/>
          <p:cNvSpPr/>
          <p:nvPr/>
        </p:nvSpPr>
        <p:spPr>
          <a:xfrm>
            <a:off x="4603750" y="359266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Within 6% of the edge</a:t>
            </a:r>
            <a:endParaRPr lang="en-US" sz="1300" dirty="0"/>
          </a:p>
        </p:txBody>
      </p:sp>
      <p:sp>
        <p:nvSpPr>
          <p:cNvPr id="15" name="Text 13"/>
          <p:cNvSpPr/>
          <p:nvPr/>
        </p:nvSpPr>
        <p:spPr>
          <a:xfrm>
            <a:off x="4603750" y="389170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Within 20% of the edge</a:t>
            </a:r>
            <a:endParaRPr lang="en-US" sz="1300" dirty="0"/>
          </a:p>
        </p:txBody>
      </p:sp>
      <p:sp>
        <p:nvSpPr>
          <p:cNvPr id="16" name="Text 14"/>
          <p:cNvSpPr/>
          <p:nvPr/>
        </p:nvSpPr>
        <p:spPr>
          <a:xfrm>
            <a:off x="4603750" y="419075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Within 40% of the edge</a:t>
            </a:r>
            <a:endParaRPr lang="en-US" sz="1300" dirty="0"/>
          </a:p>
        </p:txBody>
      </p:sp>
      <p:sp>
        <p:nvSpPr>
          <p:cNvPr id="17" name="Text 15"/>
          <p:cNvSpPr/>
          <p:nvPr/>
        </p:nvSpPr>
        <p:spPr>
          <a:xfrm>
            <a:off x="4603750" y="448979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Right to the edge</a:t>
            </a:r>
            <a:endParaRPr lang="en-US" sz="1300" dirty="0"/>
          </a:p>
        </p:txBody>
      </p:sp>
      <p:sp>
        <p:nvSpPr>
          <p:cNvPr id="18" name="Shape 16"/>
          <p:cNvSpPr/>
          <p:nvPr/>
        </p:nvSpPr>
        <p:spPr>
          <a:xfrm>
            <a:off x="7978775" y="1953816"/>
            <a:ext cx="3397250" cy="2965202"/>
          </a:xfrm>
          <a:prstGeom prst="roundRect">
            <a:avLst>
              <a:gd name="adj" fmla="val 4176"/>
            </a:avLst>
          </a:prstGeom>
          <a:solidFill>
            <a:srgbClr val="FDFDFE"/>
          </a:solidFill>
          <a:ln w="6350">
            <a:solidFill>
              <a:srgbClr val="DFE3EC"/>
            </a:solidFill>
            <a:prstDash val="solid"/>
          </a:ln>
        </p:spPr>
      </p:sp>
      <p:sp>
        <p:nvSpPr>
          <p:cNvPr id="19" name="Text 17"/>
          <p:cNvSpPr/>
          <p:nvPr/>
        </p:nvSpPr>
        <p:spPr>
          <a:xfrm>
            <a:off x="81851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6A4FD8"/>
                </a:solidFill>
                <a:latin typeface="Courier New" pitchFamily="49" charset="0"/>
                <a:ea typeface="Courier New" pitchFamily="49" charset="-122"/>
                <a:cs typeface="Courier New" pitchFamily="49" charset="-120"/>
              </a:rPr>
              <a:t>3</a:t>
            </a:r>
            <a:endParaRPr lang="en-US" sz="1800" dirty="0"/>
          </a:p>
        </p:txBody>
      </p:sp>
      <p:sp>
        <p:nvSpPr>
          <p:cNvPr id="20" name="Text 18"/>
          <p:cNvSpPr/>
          <p:nvPr/>
        </p:nvSpPr>
        <p:spPr>
          <a:xfrm>
            <a:off x="8185150" y="2556421"/>
            <a:ext cx="3074035" cy="985441"/>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In 4.3 you press N to move by (10, 0), then press it again before the first move finishes. Where does the camera end up?</a:t>
            </a:r>
            <a:endParaRPr lang="en-US" sz="1400" dirty="0"/>
          </a:p>
        </p:txBody>
      </p:sp>
      <p:sp>
        <p:nvSpPr>
          <p:cNvPr id="21" name="Text 19"/>
          <p:cNvSpPr/>
          <p:nvPr/>
        </p:nvSpPr>
        <p:spPr>
          <a:xfrm>
            <a:off x="8185150" y="359266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Exactly 20 to the right</a:t>
            </a:r>
            <a:endParaRPr lang="en-US" sz="1300" dirty="0"/>
          </a:p>
        </p:txBody>
      </p:sp>
      <p:sp>
        <p:nvSpPr>
          <p:cNvPr id="22" name="Text 20"/>
          <p:cNvSpPr/>
          <p:nvPr/>
        </p:nvSpPr>
        <p:spPr>
          <a:xfrm>
            <a:off x="8185150" y="389170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A bit less than 20 to the right</a:t>
            </a:r>
            <a:endParaRPr lang="en-US" sz="1300" dirty="0"/>
          </a:p>
        </p:txBody>
      </p:sp>
      <p:sp>
        <p:nvSpPr>
          <p:cNvPr id="23" name="Text 21"/>
          <p:cNvSpPr/>
          <p:nvPr/>
        </p:nvSpPr>
        <p:spPr>
          <a:xfrm>
            <a:off x="8185150" y="419075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Exactly 10 to the right</a:t>
            </a:r>
            <a:endParaRPr lang="en-US" sz="1300" dirty="0"/>
          </a:p>
        </p:txBody>
      </p:sp>
      <p:sp>
        <p:nvSpPr>
          <p:cNvPr id="24" name="Text 22"/>
          <p:cNvSpPr/>
          <p:nvPr/>
        </p:nvSpPr>
        <p:spPr>
          <a:xfrm>
            <a:off x="8185150" y="448979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More than 20 to the right</a:t>
            </a:r>
            <a:endParaRPr lang="en-US" sz="1300" dirty="0"/>
          </a:p>
        </p:txBody>
      </p:sp>
      <p:sp>
        <p:nvSpPr>
          <p:cNvPr id="25" name="Text 2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4 · Summary · 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EF1F7"/>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CHECK YOUR UNDERSTANDING · 2 OF 2</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Shakes, viewports and scenes</a:t>
            </a:r>
            <a:endParaRPr lang="en-US" sz="3200" dirty="0"/>
          </a:p>
        </p:txBody>
      </p:sp>
      <p:sp>
        <p:nvSpPr>
          <p:cNvPr id="4" name="Shape 2"/>
          <p:cNvSpPr/>
          <p:nvPr/>
        </p:nvSpPr>
        <p:spPr>
          <a:xfrm>
            <a:off x="815975" y="1953816"/>
            <a:ext cx="3397250" cy="3188047"/>
          </a:xfrm>
          <a:prstGeom prst="roundRect">
            <a:avLst>
              <a:gd name="adj" fmla="val 3884"/>
            </a:avLst>
          </a:prstGeom>
          <a:solidFill>
            <a:srgbClr val="FDFDFE"/>
          </a:solidFill>
          <a:ln w="6350">
            <a:solidFill>
              <a:srgbClr val="DFE3EC"/>
            </a:solidFill>
            <a:prstDash val="solid"/>
          </a:ln>
        </p:spPr>
      </p:sp>
      <p:sp>
        <p:nvSpPr>
          <p:cNvPr id="5" name="Text 3"/>
          <p:cNvSpPr/>
          <p:nvPr/>
        </p:nvSpPr>
        <p:spPr>
          <a:xfrm>
            <a:off x="10223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A5FC4"/>
                </a:solidFill>
                <a:latin typeface="Courier New" pitchFamily="49" charset="0"/>
                <a:ea typeface="Courier New" pitchFamily="49" charset="-122"/>
                <a:cs typeface="Courier New" pitchFamily="49" charset="-120"/>
              </a:rPr>
              <a:t>4</a:t>
            </a:r>
            <a:endParaRPr lang="en-US" sz="1800" dirty="0"/>
          </a:p>
        </p:txBody>
      </p:sp>
      <p:sp>
        <p:nvSpPr>
          <p:cNvPr id="6" name="Text 4"/>
          <p:cNvSpPr/>
          <p:nvPr/>
        </p:nvSpPr>
        <p:spPr>
          <a:xfrm>
            <a:off x="1022350" y="2556421"/>
            <a:ext cx="3074035" cy="985441"/>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A shake is created with new ShakePosition(8, 2f). How many back-and-forth swings per second is that?</a:t>
            </a:r>
            <a:endParaRPr lang="en-US" sz="1400" dirty="0"/>
          </a:p>
        </p:txBody>
      </p:sp>
      <p:sp>
        <p:nvSpPr>
          <p:cNvPr id="7" name="Text 5"/>
          <p:cNvSpPr/>
          <p:nvPr/>
        </p:nvSpPr>
        <p:spPr>
          <a:xfrm>
            <a:off x="1022350" y="359266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8</a:t>
            </a:r>
            <a:endParaRPr lang="en-US" sz="1300" dirty="0"/>
          </a:p>
        </p:txBody>
      </p:sp>
      <p:sp>
        <p:nvSpPr>
          <p:cNvPr id="8" name="Text 6"/>
          <p:cNvSpPr/>
          <p:nvPr/>
        </p:nvSpPr>
        <p:spPr>
          <a:xfrm>
            <a:off x="1022350" y="389170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4</a:t>
            </a:r>
            <a:endParaRPr lang="en-US" sz="1300" dirty="0"/>
          </a:p>
        </p:txBody>
      </p:sp>
      <p:sp>
        <p:nvSpPr>
          <p:cNvPr id="9" name="Text 7"/>
          <p:cNvSpPr/>
          <p:nvPr/>
        </p:nvSpPr>
        <p:spPr>
          <a:xfrm>
            <a:off x="1022350" y="419075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16</a:t>
            </a:r>
            <a:endParaRPr lang="en-US" sz="1300" dirty="0"/>
          </a:p>
        </p:txBody>
      </p:sp>
      <p:sp>
        <p:nvSpPr>
          <p:cNvPr id="10" name="Text 8"/>
          <p:cNvSpPr/>
          <p:nvPr/>
        </p:nvSpPr>
        <p:spPr>
          <a:xfrm>
            <a:off x="1022350" y="448979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2</a:t>
            </a:r>
            <a:endParaRPr lang="en-US" sz="1300" dirty="0"/>
          </a:p>
        </p:txBody>
      </p:sp>
      <p:sp>
        <p:nvSpPr>
          <p:cNvPr id="11" name="Shape 9"/>
          <p:cNvSpPr/>
          <p:nvPr/>
        </p:nvSpPr>
        <p:spPr>
          <a:xfrm>
            <a:off x="4397375" y="1953816"/>
            <a:ext cx="3397250" cy="3188047"/>
          </a:xfrm>
          <a:prstGeom prst="roundRect">
            <a:avLst>
              <a:gd name="adj" fmla="val 3884"/>
            </a:avLst>
          </a:prstGeom>
          <a:solidFill>
            <a:srgbClr val="FDFDFE"/>
          </a:solidFill>
          <a:ln w="6350">
            <a:solidFill>
              <a:srgbClr val="DFE3EC"/>
            </a:solidFill>
            <a:prstDash val="solid"/>
          </a:ln>
        </p:spPr>
      </p:sp>
      <p:sp>
        <p:nvSpPr>
          <p:cNvPr id="12" name="Text 10"/>
          <p:cNvSpPr/>
          <p:nvPr/>
        </p:nvSpPr>
        <p:spPr>
          <a:xfrm>
            <a:off x="46037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A5FC4"/>
                </a:solidFill>
                <a:latin typeface="Courier New" pitchFamily="49" charset="0"/>
                <a:ea typeface="Courier New" pitchFamily="49" charset="-122"/>
                <a:cs typeface="Courier New" pitchFamily="49" charset="-120"/>
              </a:rPr>
              <a:t>5</a:t>
            </a:r>
            <a:endParaRPr lang="en-US" sz="1800" dirty="0"/>
          </a:p>
        </p:txBody>
      </p:sp>
      <p:sp>
        <p:nvSpPr>
          <p:cNvPr id="13" name="Text 11"/>
          <p:cNvSpPr/>
          <p:nvPr/>
        </p:nvSpPr>
        <p:spPr>
          <a:xfrm>
            <a:off x="4603750" y="2556421"/>
            <a:ext cx="307403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A camera's Viewport Rect is X = 0, Y = 0, W = 0.5, H = 0.5. Where is its view?</a:t>
            </a:r>
            <a:endParaRPr lang="en-US" sz="1400" dirty="0"/>
          </a:p>
        </p:txBody>
      </p:sp>
      <p:sp>
        <p:nvSpPr>
          <p:cNvPr id="14" name="Text 12"/>
          <p:cNvSpPr/>
          <p:nvPr/>
        </p:nvSpPr>
        <p:spPr>
          <a:xfrm>
            <a:off x="4603750" y="335265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Top-left corner, a quarter of the width</a:t>
            </a:r>
            <a:endParaRPr lang="en-US" sz="1300" dirty="0"/>
          </a:p>
        </p:txBody>
      </p:sp>
      <p:sp>
        <p:nvSpPr>
          <p:cNvPr id="15" name="Text 13"/>
          <p:cNvSpPr/>
          <p:nvPr/>
        </p:nvSpPr>
        <p:spPr>
          <a:xfrm>
            <a:off x="4603750" y="3651696"/>
            <a:ext cx="3074035"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Bottom-left corner, half the width and half the height</a:t>
            </a:r>
            <a:endParaRPr lang="en-US" sz="1300" dirty="0"/>
          </a:p>
        </p:txBody>
      </p:sp>
      <p:sp>
        <p:nvSpPr>
          <p:cNvPr id="16" name="Text 14"/>
          <p:cNvSpPr/>
          <p:nvPr/>
        </p:nvSpPr>
        <p:spPr>
          <a:xfrm>
            <a:off x="4603750" y="417358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Centered in the window</a:t>
            </a:r>
            <a:endParaRPr lang="en-US" sz="1300" dirty="0"/>
          </a:p>
        </p:txBody>
      </p:sp>
      <p:sp>
        <p:nvSpPr>
          <p:cNvPr id="17" name="Text 15"/>
          <p:cNvSpPr/>
          <p:nvPr/>
        </p:nvSpPr>
        <p:spPr>
          <a:xfrm>
            <a:off x="4603750" y="447263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The whole window</a:t>
            </a:r>
            <a:endParaRPr lang="en-US" sz="1300" dirty="0"/>
          </a:p>
        </p:txBody>
      </p:sp>
      <p:sp>
        <p:nvSpPr>
          <p:cNvPr id="18" name="Shape 16"/>
          <p:cNvSpPr/>
          <p:nvPr/>
        </p:nvSpPr>
        <p:spPr>
          <a:xfrm>
            <a:off x="7978775" y="1953816"/>
            <a:ext cx="3397250" cy="3188047"/>
          </a:xfrm>
          <a:prstGeom prst="roundRect">
            <a:avLst>
              <a:gd name="adj" fmla="val 3884"/>
            </a:avLst>
          </a:prstGeom>
          <a:solidFill>
            <a:srgbClr val="FDFDFE"/>
          </a:solidFill>
          <a:ln w="6350">
            <a:solidFill>
              <a:srgbClr val="DFE3EC"/>
            </a:solidFill>
            <a:prstDash val="solid"/>
          </a:ln>
        </p:spPr>
      </p:sp>
      <p:sp>
        <p:nvSpPr>
          <p:cNvPr id="19" name="Text 17"/>
          <p:cNvSpPr/>
          <p:nvPr/>
        </p:nvSpPr>
        <p:spPr>
          <a:xfrm>
            <a:off x="81851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6A4FD8"/>
                </a:solidFill>
                <a:latin typeface="Courier New" pitchFamily="49" charset="0"/>
                <a:ea typeface="Courier New" pitchFamily="49" charset="-122"/>
                <a:cs typeface="Courier New" pitchFamily="49" charset="-120"/>
              </a:rPr>
              <a:t>6</a:t>
            </a:r>
            <a:endParaRPr lang="en-US" sz="1800" dirty="0"/>
          </a:p>
        </p:txBody>
      </p:sp>
      <p:sp>
        <p:nvSpPr>
          <p:cNvPr id="20" name="Text 18"/>
          <p:cNvSpPr/>
          <p:nvPr/>
        </p:nvSpPr>
        <p:spPr>
          <a:xfrm>
            <a:off x="8185150" y="2556421"/>
            <a:ext cx="3074035" cy="985441"/>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The score is a public field of the GameManager component. What happens to it after SceneManager.LoadScene()?</a:t>
            </a:r>
            <a:endParaRPr lang="en-US" sz="1400" dirty="0"/>
          </a:p>
        </p:txBody>
      </p:sp>
      <p:sp>
        <p:nvSpPr>
          <p:cNvPr id="21" name="Text 19"/>
          <p:cNvSpPr/>
          <p:nvPr/>
        </p:nvSpPr>
        <p:spPr>
          <a:xfrm>
            <a:off x="8185150" y="359266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It carries over: public fields persist</a:t>
            </a:r>
            <a:endParaRPr lang="en-US" sz="1300" dirty="0"/>
          </a:p>
        </p:txBody>
      </p:sp>
      <p:sp>
        <p:nvSpPr>
          <p:cNvPr id="22" name="Text 20"/>
          <p:cNvSpPr/>
          <p:nvPr/>
        </p:nvSpPr>
        <p:spPr>
          <a:xfrm>
            <a:off x="8185150" y="3891707"/>
            <a:ext cx="3074035"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It's lost with the GameObject; keep it in static data instead</a:t>
            </a:r>
            <a:endParaRPr lang="en-US" sz="1300" dirty="0"/>
          </a:p>
        </p:txBody>
      </p:sp>
      <p:sp>
        <p:nvSpPr>
          <p:cNvPr id="23" name="Text 21"/>
          <p:cNvSpPr/>
          <p:nvPr/>
        </p:nvSpPr>
        <p:spPr>
          <a:xfrm>
            <a:off x="8185150" y="441359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Unity asks whether to keep it</a:t>
            </a:r>
            <a:endParaRPr lang="en-US" sz="1300" dirty="0"/>
          </a:p>
        </p:txBody>
      </p:sp>
      <p:sp>
        <p:nvSpPr>
          <p:cNvPr id="24" name="Text 22"/>
          <p:cNvSpPr/>
          <p:nvPr/>
        </p:nvSpPr>
        <p:spPr>
          <a:xfrm>
            <a:off x="8185150" y="4712643"/>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It doubles</a:t>
            </a:r>
            <a:endParaRPr lang="en-US" sz="1300" dirty="0"/>
          </a:p>
        </p:txBody>
      </p:sp>
      <p:sp>
        <p:nvSpPr>
          <p:cNvPr id="25" name="Text 2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4 · Summary · 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CHECK YOUR UNDERSTANDING · ANSWERS</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Answers and why</a:t>
            </a:r>
            <a:endParaRPr lang="en-US" sz="3200" dirty="0"/>
          </a:p>
        </p:txBody>
      </p:sp>
      <p:sp>
        <p:nvSpPr>
          <p:cNvPr id="4" name="Shape 2"/>
          <p:cNvSpPr/>
          <p:nvPr/>
        </p:nvSpPr>
        <p:spPr>
          <a:xfrm>
            <a:off x="815975" y="1953816"/>
            <a:ext cx="10560050" cy="2686695"/>
          </a:xfrm>
          <a:prstGeom prst="roundRect">
            <a:avLst>
              <a:gd name="adj" fmla="val 4609"/>
            </a:avLst>
          </a:prstGeom>
          <a:solidFill>
            <a:srgbClr val="FDFDFE"/>
          </a:solidFill>
          <a:ln w="6350">
            <a:solidFill>
              <a:srgbClr val="DFE3EC"/>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984250" y="2045891"/>
          <a:ext cx="10236200" cy="2515245"/>
        </p:xfrm>
        <a:graphic>
          <a:graphicData uri="http://schemas.openxmlformats.org/drawingml/2006/table">
            <a:tbl>
              <a:tblPr/>
              <a:tblGrid>
                <a:gridCol w="614172"/>
                <a:gridCol w="1023620"/>
                <a:gridCol w="8598408"/>
              </a:tblGrid>
              <a:tr h="359321">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Answer</a:t>
                      </a:r>
                      <a:endParaRPr lang="en-US" sz="1300" dirty="0">
                        <a:latin typeface="Arial" charset="0"/>
                        <a:ea typeface="Arial" charset="0"/>
                        <a:cs typeface="Arial" charset="0"/>
                      </a:endParaRPr>
                    </a:p>
                  </a:txBody>
                  <a:tcPr marL="57785" marR="57785" marT="57785" marB="57785" anchor="t">
                    <a:lnL w="12700" cap="flat" cmpd="sng" algn="ctr">
                      <a:solidFill>
                        <a:srgbClr val="BBBBBB"/>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Why</a:t>
                      </a:r>
                      <a:endParaRPr lang="en-US" sz="1300" dirty="0">
                        <a:latin typeface="Arial" charset="0"/>
                        <a:ea typeface="Arial" charset="0"/>
                        <a:cs typeface="Arial" charset="0"/>
                      </a:endParaRPr>
                    </a:p>
                  </a:txBody>
                  <a:tcPr marL="57785" marR="57785" marT="57785" marB="57785" anchor="t">
                    <a:lnL w="12700" cap="flat" cmpd="sng" algn="ctr">
                      <a:solidFill>
                        <a:srgbClr val="BBBBBB"/>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1</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delta = (20 − 0) × (0.5 − 1) = −10, and the camera moves by −delta: to x = 10.</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2</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0.6 keeps an inner box of 60% of the view, leaving a 20% margin on each side.</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3</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The second lerp starts from where the first one had reached, short of +10.</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4</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Frequency counts cycles per shake: 8 cycles in 2 seconds is 4 per second.</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5</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Viewport values are fractions measured from the bottom-left corner (0, 0).</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6</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Loading a scene erases every GameObject and its components; static data survives.</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bl>
          </a:graphicData>
        </a:graphic>
      </p:graphicFrame>
      <p:sp>
        <p:nvSpPr>
          <p:cNvPr id="6" name="Text 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4 · Summary · 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5A12"/>
                </a:solidFill>
                <a:latin typeface="Arial" pitchFamily="34" charset="0"/>
                <a:ea typeface="Arial" pitchFamily="34" charset="-122"/>
                <a:cs typeface="Arial" pitchFamily="34" charset="-120"/>
              </a:rPr>
              <a:t>BEFORE NEXT CLASS</a:t>
            </a:r>
            <a:endParaRPr lang="en-US" sz="1200" dirty="0"/>
          </a:p>
        </p:txBody>
      </p:sp>
      <p:sp>
        <p:nvSpPr>
          <p:cNvPr id="3" name="Text 1"/>
          <p:cNvSpPr/>
          <p:nvPr>
            <p:ph type="title"/>
          </p:nvPr>
        </p:nvSpPr>
        <p:spPr>
          <a:xfrm>
            <a:off x="812800" y="12801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Practice, then on to Module 5</a:t>
            </a:r>
            <a:endParaRPr lang="en-US" sz="3200" dirty="0"/>
          </a:p>
        </p:txBody>
      </p:sp>
      <p:sp>
        <p:nvSpPr>
          <p:cNvPr id="4" name="Shape 2"/>
          <p:cNvSpPr/>
          <p:nvPr/>
        </p:nvSpPr>
        <p:spPr>
          <a:xfrm>
            <a:off x="815975" y="2004616"/>
            <a:ext cx="5175250" cy="2546350"/>
          </a:xfrm>
          <a:prstGeom prst="roundRect">
            <a:avLst>
              <a:gd name="adj" fmla="val 4863"/>
            </a:avLst>
          </a:prstGeom>
          <a:solidFill>
            <a:srgbClr val="FDF5E6"/>
          </a:solidFill>
          <a:ln w="6350">
            <a:solidFill>
              <a:srgbClr val="F0DCB4"/>
            </a:solidFill>
            <a:prstDash val="solid"/>
          </a:ln>
        </p:spPr>
      </p:sp>
      <p:sp>
        <p:nvSpPr>
          <p:cNvPr id="5" name="Text 3"/>
          <p:cNvSpPr/>
          <p:nvPr/>
        </p:nvSpPr>
        <p:spPr>
          <a:xfrm>
            <a:off x="1073150" y="2261791"/>
            <a:ext cx="48007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D2330"/>
                </a:solidFill>
                <a:latin typeface="Arial" pitchFamily="34" charset="0"/>
                <a:ea typeface="Arial" pitchFamily="34" charset="-122"/>
                <a:cs typeface="Arial" pitchFamily="34" charset="-120"/>
              </a:rPr>
              <a:t>Try it yourself</a:t>
            </a:r>
            <a:endParaRPr lang="en-US" sz="2000" dirty="0"/>
          </a:p>
        </p:txBody>
      </p:sp>
      <p:sp>
        <p:nvSpPr>
          <p:cNvPr id="6" name="Text 4"/>
          <p:cNvSpPr/>
          <p:nvPr/>
        </p:nvSpPr>
        <p:spPr>
          <a:xfrm>
            <a:off x="1170432" y="2693591"/>
            <a:ext cx="4695825" cy="1625600"/>
          </a:xfrm>
          <a:prstGeom prst="rect">
            <a:avLst/>
          </a:prstGeom>
          <a:noFill/>
          <a:ln/>
        </p:spPr>
        <p:txBody>
          <a:bodyPr wrap="square" lIns="0" tIns="0" rIns="0" bIns="0" rtlCol="0" anchor="t">
            <a:normAutofit/>
          </a:bodyPr>
          <a:lstStyle/>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In 4.4, press X with a short Duration, then a long one, and compare</a:t>
            </a:r>
            <a:endParaRPr lang="en-US" sz="1400" dirty="0"/>
          </a:p>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In 4.6, drag the Viewport sliders to put HeroCam in each corner</a:t>
            </a:r>
            <a:endParaRPr lang="en-US" sz="1400" dirty="0"/>
          </a:p>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In 4.7, count some shakes, press L, and check the count</a:t>
            </a:r>
            <a:endParaRPr lang="en-US" sz="1400" dirty="0"/>
          </a:p>
        </p:txBody>
      </p:sp>
      <p:sp>
        <p:nvSpPr>
          <p:cNvPr id="7" name="Shape 5"/>
          <p:cNvSpPr/>
          <p:nvPr/>
        </p:nvSpPr>
        <p:spPr>
          <a:xfrm>
            <a:off x="6200775" y="2004616"/>
            <a:ext cx="5175250" cy="2546350"/>
          </a:xfrm>
          <a:prstGeom prst="roundRect">
            <a:avLst>
              <a:gd name="adj" fmla="val 4863"/>
            </a:avLst>
          </a:prstGeom>
          <a:solidFill>
            <a:srgbClr val="FDFDFE"/>
          </a:solidFill>
          <a:ln w="6350">
            <a:solidFill>
              <a:srgbClr val="DFE3EC"/>
            </a:solidFill>
            <a:prstDash val="solid"/>
          </a:ln>
        </p:spPr>
      </p:sp>
      <p:sp>
        <p:nvSpPr>
          <p:cNvPr id="8" name="Text 6"/>
          <p:cNvSpPr/>
          <p:nvPr/>
        </p:nvSpPr>
        <p:spPr>
          <a:xfrm>
            <a:off x="6457950" y="2261791"/>
            <a:ext cx="48007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D2330"/>
                </a:solidFill>
                <a:latin typeface="Arial" pitchFamily="34" charset="0"/>
                <a:ea typeface="Arial" pitchFamily="34" charset="-122"/>
                <a:cs typeface="Arial" pitchFamily="34" charset="-120"/>
              </a:rPr>
              <a:t>For your game</a:t>
            </a:r>
            <a:endParaRPr lang="en-US" sz="2000" dirty="0"/>
          </a:p>
        </p:txBody>
      </p:sp>
      <p:sp>
        <p:nvSpPr>
          <p:cNvPr id="9" name="Text 7"/>
          <p:cNvSpPr/>
          <p:nvPr/>
        </p:nvSpPr>
        <p:spPr>
          <a:xfrm>
            <a:off x="6555232" y="2693591"/>
            <a:ext cx="4695825" cy="1092200"/>
          </a:xfrm>
          <a:prstGeom prst="rect">
            <a:avLst/>
          </a:prstGeom>
          <a:noFill/>
          <a:ln/>
        </p:spPr>
        <p:txBody>
          <a:bodyPr wrap="square" lIns="0" tIns="0" rIns="0" bIns="0" rtlCol="0" anchor="t">
            <a:normAutofit/>
          </a:bodyPr>
          <a:lstStyle/>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Reuse CameraSupport, TimedLerp and ShakePosition: they're written to be reused</a:t>
            </a:r>
            <a:endParaRPr lang="en-US" sz="1400" dirty="0"/>
          </a:p>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Look for existing solutions for parallax and following before writing your own</a:t>
            </a:r>
            <a:endParaRPr lang="en-US" sz="1400" dirty="0"/>
          </a:p>
        </p:txBody>
      </p:sp>
      <p:sp>
        <p:nvSpPr>
          <p:cNvPr id="10" name="Text 8"/>
          <p:cNvSpPr/>
          <p:nvPr/>
        </p:nvSpPr>
        <p:spPr>
          <a:xfrm>
            <a:off x="6457950" y="3887391"/>
            <a:ext cx="4800727"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D2330"/>
                </a:solidFill>
                <a:latin typeface="Arial" pitchFamily="34" charset="0"/>
                <a:ea typeface="Arial" pitchFamily="34" charset="-122"/>
                <a:cs typeface="Arial" pitchFamily="34" charset="-120"/>
              </a:rPr>
              <a:t>Next:</a:t>
            </a:r>
            <a:r>
              <a:rPr lang="en-US" sz="1400" dirty="0">
                <a:solidFill>
                  <a:srgbClr val="1D2330"/>
                </a:solidFill>
                <a:latin typeface="Arial" pitchFamily="34" charset="0"/>
                <a:ea typeface="Arial" pitchFamily="34" charset="-122"/>
                <a:cs typeface="Arial" pitchFamily="34" charset="-120"/>
              </a:rPr>
              <a:t> Module 5, Unity-specific tools.</a:t>
            </a:r>
            <a:endParaRPr lang="en-US" sz="14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4 · Summary · 11</a:t>
            </a:r>
            <a:endParaRPr lang="en-US" sz="1200" dirty="0"/>
          </a:p>
        </p:txBody>
      </p:sp>
    </p:spTree>
  </p:cSld>
  <p:clrMapOvr>
    <a:masterClrMapping/>
  </p:clrMapOvr>
</p:sld>
</file>

<file path=ppt/theme/theme1.xml><?xml version="1.0" encoding="utf-8"?>
<a:theme xmlns:a="http://schemas.openxmlformats.org/drawingml/2006/main" name="Module 4 · Summary">
  <a:themeElements>
    <a:clrScheme name="Module 4 · Summary">
      <a:dk1>
        <a:srgbClr val="1D2330"/>
      </a:dk1>
      <a:lt1>
        <a:srgbClr val="F7F8FA"/>
      </a:lt1>
      <a:dk2>
        <a:srgbClr val="545863"/>
      </a:dk2>
      <a:lt2>
        <a:srgbClr val="E1E3E6"/>
      </a:lt2>
      <a:accent1>
        <a:srgbClr val="2A5FC4"/>
      </a:accent1>
      <a:accent2>
        <a:srgbClr val="6A4FD8"/>
      </a:accent2>
      <a:accent3>
        <a:srgbClr val="1F4FA8"/>
      </a:accent3>
      <a:accent4>
        <a:srgbClr val="2F6FDF"/>
      </a:accent4>
      <a:accent5>
        <a:srgbClr val="3D2A08"/>
      </a:accent5>
      <a:accent6>
        <a:srgbClr val="7A4D0E"/>
      </a:accent6>
      <a:hlink>
        <a:srgbClr val="0563C1"/>
      </a:hlink>
      <a:folHlink>
        <a:srgbClr val="954F72"/>
      </a:folHlink>
    </a:clrScheme>
    <a:fontScheme name="Module 4 · Summary">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 Summary</dc:title>
  <dc:subject/>
  <dc:creator/>
  <cp:lastModifiedBy/>
  <cp:revision>1</cp:revision>
  <dcterms:created xsi:type="dcterms:W3CDTF">2026-10-06T19:39:55Z</dcterms:created>
  <dcterms:modified xsi:type="dcterms:W3CDTF">2026-10-06T19:39:55Z</dcterms:modified>
</cp:coreProperties>
</file>