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at the end of the lecture, after teaching from the Module 3 notes page. About 10 to 15 minutes: the takeaways, six self-check questions in the quiz's style, then what to do before next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six lines; each has a slide after this with the detail students need. Ask which one they're least sure about and spend the time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frame, transform.up becomes a blend of the current direction and the direction to the target. Normalizing v makes a far target and a near one pull equally hard. The arrow moves forward at a fixed speed but can only turn a little each frame, so it has a minimum turning circle: a target inside that circle is never reached. With the target exactly behind, (1 − r)·up + r·(−up) is still along up, so there's no sideways component to turn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Random.value is a float between 0 and 1; scaling it by the range and adding the minimum gives any range you need (watch the parentheses: Random.value - 0.5f * 60f is a precedence bug). In 3.2 the target box is a percentage of the camera's view, so its width follows the window's aspect ratio. Vector3.Distance() tells you when an object has reached its target. In 3.4, randomness (different state lengths per plane) is what makes 100 identical state machines look natural.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operation that takes no time isn't a state; every state here lasts more than one Update(). C# partial classes let PlaneBehavior.cs and PlaneBehavior_FSM.cs implement one class in two files, which is why OnTriggerEnter2D() in one file can set the private mState defined in the other. In 3.4, each plane adds a random amount to its state lengths, so 100 planes that all start together soon look independent.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an animation as a deviation from the initial value that always comes back. In the Angry example, the Arrow responds to a collision only after its current cycle ends, while the Plane responds at once through CrossFade(). An animator controller can be shared when it only animates the Transform; one made from a sprite sheet is tied to those sprites. You can even build an FSM in the Animator with no animation at all: convenient, but a messy UI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maps for separate characteristics: scenery, solid platforms, moving tiles. Composite colliders are almost always what you want for platformers, since they merge many tiles into one smooth collider. Order in Layer decides who draws in front: drop the hero to 0 and it can disappear behind the platforms. The MovableTiles map uses a Kinematic Rigidbody2D so a script moves it and gravity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slide 10: 1 a, 2 b, 3 a. These practice the same skills as Quiz 3 (random positions and ranges, PointAtPosition) with different numbers, so they don't give away quiz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the next slide: 4 a, 5 b, 6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question 4, the fix is to time states in seconds (accumulate Time.smoothDeltaTime) instead of counting frames.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Module 3 notes, with every step, stay on the course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myuwbclasses.github.io/IntroGameDevelopment/Exercises/EX3/EX3.html" TargetMode="Externa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6FDF"/>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2F6FDF"/>
              </a:gs>
              <a:gs pos="100000">
                <a:srgbClr val="6A4FD8"/>
              </a:gs>
            </a:gsLst>
            <a:lin ang="2700000" scaled="0"/>
          </a:gradFill>
          <a:ln/>
        </p:spPr>
      </p:sp>
      <p:sp>
        <p:nvSpPr>
          <p:cNvPr id="3" name="Text 1"/>
          <p:cNvSpPr/>
          <p:nvPr/>
        </p:nvSpPr>
        <p:spPr>
          <a:xfrm>
            <a:off x="812800" y="185549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E4E9FB"/>
                </a:solidFill>
                <a:latin typeface="Arial" pitchFamily="34" charset="0"/>
                <a:ea typeface="Arial" pitchFamily="34" charset="-122"/>
                <a:cs typeface="Arial" pitchFamily="34" charset="-120"/>
              </a:rPr>
              <a:t>INTRO GAME DEVELOPMENT · UNITY</a:t>
            </a:r>
            <a:endParaRPr lang="en-US" sz="1600" dirty="0"/>
          </a:p>
        </p:txBody>
      </p:sp>
      <p:sp>
        <p:nvSpPr>
          <p:cNvPr id="4" name="Text 2"/>
          <p:cNvSpPr/>
          <p:nvPr>
            <p:ph type="title"/>
          </p:nvPr>
        </p:nvSpPr>
        <p:spPr>
          <a:xfrm>
            <a:off x="812800" y="239395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Module 3</a:t>
            </a:r>
            <a:endParaRPr lang="en-US" sz="6000" dirty="0"/>
          </a:p>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Summary</a:t>
            </a:r>
            <a:endParaRPr lang="en-US" sz="6000" dirty="0"/>
          </a:p>
        </p:txBody>
      </p:sp>
      <p:sp>
        <p:nvSpPr>
          <p:cNvPr id="5" name="Text 3"/>
          <p:cNvSpPr/>
          <p:nvPr/>
        </p:nvSpPr>
        <p:spPr>
          <a:xfrm>
            <a:off x="812800" y="4248150"/>
            <a:ext cx="9156700" cy="779760"/>
          </a:xfrm>
          <a:prstGeom prst="rect">
            <a:avLst/>
          </a:prstGeom>
          <a:noFill/>
          <a:ln/>
        </p:spPr>
        <p:txBody>
          <a:bodyPr wrap="square" lIns="0" tIns="0" rIns="0" bIns="0" rtlCol="0" anchor="t">
            <a:normAutofit/>
          </a:bodyPr>
          <a:lstStyle/>
          <a:p>
            <a:pPr algn="l" indent="0" marL="0">
              <a:lnSpc>
                <a:spcPts val="2970"/>
              </a:lnSpc>
              <a:buNone/>
            </a:pPr>
            <a:r>
              <a:rPr lang="en-US" sz="2200" dirty="0">
                <a:solidFill>
                  <a:srgbClr val="EEF1FC"/>
                </a:solidFill>
                <a:latin typeface="Arial" pitchFamily="34" charset="0"/>
                <a:ea typeface="Arial" pitchFamily="34" charset="-122"/>
                <a:cs typeface="Arial" pitchFamily="34" charset="-120"/>
              </a:rPr>
              <a:t>Autonomous Behaviors and Tilemap: the key ideas, and a quick self-check</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KEY TAKEAWAYS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Module 3 in six lines</a:t>
            </a:r>
            <a:endParaRPr lang="en-US" sz="3200" dirty="0"/>
          </a:p>
        </p:txBody>
      </p:sp>
      <p:sp>
        <p:nvSpPr>
          <p:cNvPr id="4" name="Shape 2"/>
          <p:cNvSpPr/>
          <p:nvPr/>
        </p:nvSpPr>
        <p:spPr>
          <a:xfrm>
            <a:off x="815975" y="2004616"/>
            <a:ext cx="5276850" cy="825500"/>
          </a:xfrm>
          <a:prstGeom prst="roundRect">
            <a:avLst>
              <a:gd name="adj" fmla="val 13462"/>
            </a:avLst>
          </a:prstGeom>
          <a:solidFill>
            <a:srgbClr val="FDFDFE"/>
          </a:solidFill>
          <a:ln w="6350">
            <a:solidFill>
              <a:srgbClr val="DFE3EC"/>
            </a:solidFill>
            <a:prstDash val="solid"/>
          </a:ln>
        </p:spPr>
      </p:sp>
      <p:sp>
        <p:nvSpPr>
          <p:cNvPr id="5" name="Text 3"/>
          <p:cNvSpPr/>
          <p:nvPr/>
        </p:nvSpPr>
        <p:spPr>
          <a:xfrm>
            <a:off x="10223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1</a:t>
            </a:r>
            <a:endParaRPr lang="en-US" sz="2000" dirty="0"/>
          </a:p>
        </p:txBody>
      </p:sp>
      <p:sp>
        <p:nvSpPr>
          <p:cNvPr id="6" name="Text 4"/>
          <p:cNvSpPr/>
          <p:nvPr/>
        </p:nvSpPr>
        <p:spPr>
          <a:xfrm>
            <a:off x="13272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D2330"/>
                </a:solidFill>
                <a:latin typeface="Arial" pitchFamily="34" charset="0"/>
                <a:ea typeface="Arial" pitchFamily="34" charset="-122"/>
                <a:cs typeface="Arial" pitchFamily="34" charset="-120"/>
              </a:rPr>
              <a:t>PointAtPosition()</a:t>
            </a:r>
            <a:r>
              <a:rPr lang="en-US" sz="1500" dirty="0">
                <a:solidFill>
                  <a:srgbClr val="1D2330"/>
                </a:solidFill>
                <a:latin typeface="Arial" pitchFamily="34" charset="0"/>
                <a:ea typeface="Arial" pitchFamily="34" charset="-122"/>
                <a:cs typeface="Arial" pitchFamily="34" charset="-120"/>
              </a:rPr>
              <a:t> turns transform.up a little toward the target every frame.</a:t>
            </a:r>
            <a:endParaRPr lang="en-US" sz="1500" dirty="0"/>
          </a:p>
        </p:txBody>
      </p:sp>
      <p:sp>
        <p:nvSpPr>
          <p:cNvPr id="7" name="Shape 5"/>
          <p:cNvSpPr/>
          <p:nvPr/>
        </p:nvSpPr>
        <p:spPr>
          <a:xfrm>
            <a:off x="6099175" y="2004616"/>
            <a:ext cx="5276850" cy="825500"/>
          </a:xfrm>
          <a:prstGeom prst="roundRect">
            <a:avLst>
              <a:gd name="adj" fmla="val 13462"/>
            </a:avLst>
          </a:prstGeom>
          <a:solidFill>
            <a:srgbClr val="FDFDFE"/>
          </a:solidFill>
          <a:ln w="6350">
            <a:solidFill>
              <a:srgbClr val="DFE3EC"/>
            </a:solidFill>
            <a:prstDash val="solid"/>
          </a:ln>
        </p:spPr>
      </p:sp>
      <p:sp>
        <p:nvSpPr>
          <p:cNvPr id="8" name="Text 6"/>
          <p:cNvSpPr/>
          <p:nvPr/>
        </p:nvSpPr>
        <p:spPr>
          <a:xfrm>
            <a:off x="63055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2</a:t>
            </a:r>
            <a:endParaRPr lang="en-US" sz="2000" dirty="0"/>
          </a:p>
        </p:txBody>
      </p:sp>
      <p:sp>
        <p:nvSpPr>
          <p:cNvPr id="9" name="Text 7"/>
          <p:cNvSpPr/>
          <p:nvPr/>
        </p:nvSpPr>
        <p:spPr>
          <a:xfrm>
            <a:off x="66104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random value in a range: </a:t>
            </a:r>
            <a:r>
              <a:rPr lang="en-US" sz="1500" b="1" dirty="0">
                <a:solidFill>
                  <a:srgbClr val="1D2330"/>
                </a:solidFill>
                <a:latin typeface="Arial" pitchFamily="34" charset="0"/>
                <a:ea typeface="Arial" pitchFamily="34" charset="-122"/>
                <a:cs typeface="Arial" pitchFamily="34" charset="-120"/>
              </a:rPr>
              <a:t>min + Random.value × (max − min)</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10" name="Shape 8"/>
          <p:cNvSpPr/>
          <p:nvPr/>
        </p:nvSpPr>
        <p:spPr>
          <a:xfrm>
            <a:off x="815975" y="2836466"/>
            <a:ext cx="5276850" cy="825500"/>
          </a:xfrm>
          <a:prstGeom prst="roundRect">
            <a:avLst>
              <a:gd name="adj" fmla="val 13462"/>
            </a:avLst>
          </a:prstGeom>
          <a:solidFill>
            <a:srgbClr val="FDFDFE"/>
          </a:solidFill>
          <a:ln w="6350">
            <a:solidFill>
              <a:srgbClr val="DFE3EC"/>
            </a:solidFill>
            <a:prstDash val="solid"/>
          </a:ln>
        </p:spPr>
      </p:sp>
      <p:sp>
        <p:nvSpPr>
          <p:cNvPr id="11" name="Text 9"/>
          <p:cNvSpPr/>
          <p:nvPr/>
        </p:nvSpPr>
        <p:spPr>
          <a:xfrm>
            <a:off x="10223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3</a:t>
            </a:r>
            <a:endParaRPr lang="en-US" sz="2000" dirty="0"/>
          </a:p>
        </p:txBody>
      </p:sp>
      <p:sp>
        <p:nvSpPr>
          <p:cNvPr id="12" name="Text 10"/>
          <p:cNvSpPr/>
          <p:nvPr/>
        </p:nvSpPr>
        <p:spPr>
          <a:xfrm>
            <a:off x="13272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state machine: draw </a:t>
            </a:r>
            <a:r>
              <a:rPr lang="en-US" sz="1500" b="1" dirty="0">
                <a:solidFill>
                  <a:srgbClr val="1D2330"/>
                </a:solidFill>
                <a:latin typeface="Arial" pitchFamily="34" charset="0"/>
                <a:ea typeface="Arial" pitchFamily="34" charset="-122"/>
                <a:cs typeface="Arial" pitchFamily="34" charset="-120"/>
              </a:rPr>
              <a:t>every state, every input, every transition</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13" name="Shape 11"/>
          <p:cNvSpPr/>
          <p:nvPr/>
        </p:nvSpPr>
        <p:spPr>
          <a:xfrm>
            <a:off x="6099175" y="2836466"/>
            <a:ext cx="5276850" cy="825500"/>
          </a:xfrm>
          <a:prstGeom prst="roundRect">
            <a:avLst>
              <a:gd name="adj" fmla="val 13462"/>
            </a:avLst>
          </a:prstGeom>
          <a:solidFill>
            <a:srgbClr val="FDFDFE"/>
          </a:solidFill>
          <a:ln w="6350">
            <a:solidFill>
              <a:srgbClr val="DFE3EC"/>
            </a:solidFill>
            <a:prstDash val="solid"/>
          </a:ln>
        </p:spPr>
      </p:sp>
      <p:sp>
        <p:nvSpPr>
          <p:cNvPr id="14" name="Text 12"/>
          <p:cNvSpPr/>
          <p:nvPr/>
        </p:nvSpPr>
        <p:spPr>
          <a:xfrm>
            <a:off x="63055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4</a:t>
            </a:r>
            <a:endParaRPr lang="en-US" sz="2000" dirty="0"/>
          </a:p>
        </p:txBody>
      </p:sp>
      <p:sp>
        <p:nvSpPr>
          <p:cNvPr id="15" name="Text 13"/>
          <p:cNvSpPr/>
          <p:nvPr/>
        </p:nvSpPr>
        <p:spPr>
          <a:xfrm>
            <a:off x="66104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Counting </a:t>
            </a:r>
            <a:r>
              <a:rPr lang="en-US" sz="1500" b="1" dirty="0">
                <a:solidFill>
                  <a:srgbClr val="1D2330"/>
                </a:solidFill>
                <a:latin typeface="Arial" pitchFamily="34" charset="0"/>
                <a:ea typeface="Arial" pitchFamily="34" charset="-122"/>
                <a:cs typeface="Arial" pitchFamily="34" charset="-120"/>
              </a:rPr>
              <a:t>frames</a:t>
            </a:r>
            <a:r>
              <a:rPr lang="en-US" sz="1500" dirty="0">
                <a:solidFill>
                  <a:srgbClr val="1D2330"/>
                </a:solidFill>
                <a:latin typeface="Arial" pitchFamily="34" charset="0"/>
                <a:ea typeface="Arial" pitchFamily="34" charset="-122"/>
                <a:cs typeface="Arial" pitchFamily="34" charset="-120"/>
              </a:rPr>
              <a:t> is not counting </a:t>
            </a:r>
            <a:r>
              <a:rPr lang="en-US" sz="1500" b="1" dirty="0">
                <a:solidFill>
                  <a:srgbClr val="1D2330"/>
                </a:solidFill>
                <a:latin typeface="Arial" pitchFamily="34" charset="0"/>
                <a:ea typeface="Arial" pitchFamily="34" charset="-122"/>
                <a:cs typeface="Arial" pitchFamily="34" charset="-120"/>
              </a:rPr>
              <a:t>seconds</a:t>
            </a:r>
            <a:r>
              <a:rPr lang="en-US" sz="1500" dirty="0">
                <a:solidFill>
                  <a:srgbClr val="1D2330"/>
                </a:solidFill>
                <a:latin typeface="Arial" pitchFamily="34" charset="0"/>
                <a:ea typeface="Arial" pitchFamily="34" charset="-122"/>
                <a:cs typeface="Arial" pitchFamily="34" charset="-120"/>
              </a:rPr>
              <a:t>: frame-based timing changes with the frame rate.</a:t>
            </a:r>
            <a:endParaRPr lang="en-US" sz="1500" dirty="0"/>
          </a:p>
        </p:txBody>
      </p:sp>
      <p:sp>
        <p:nvSpPr>
          <p:cNvPr id="16" name="Shape 14"/>
          <p:cNvSpPr/>
          <p:nvPr/>
        </p:nvSpPr>
        <p:spPr>
          <a:xfrm>
            <a:off x="815975" y="3668316"/>
            <a:ext cx="5276850" cy="825500"/>
          </a:xfrm>
          <a:prstGeom prst="roundRect">
            <a:avLst>
              <a:gd name="adj" fmla="val 13462"/>
            </a:avLst>
          </a:prstGeom>
          <a:solidFill>
            <a:srgbClr val="FDFDFE"/>
          </a:solidFill>
          <a:ln w="6350">
            <a:solidFill>
              <a:srgbClr val="DFE3EC"/>
            </a:solidFill>
            <a:prstDash val="solid"/>
          </a:ln>
        </p:spPr>
      </p:sp>
      <p:sp>
        <p:nvSpPr>
          <p:cNvPr id="17" name="Text 15"/>
          <p:cNvSpPr/>
          <p:nvPr/>
        </p:nvSpPr>
        <p:spPr>
          <a:xfrm>
            <a:off x="10223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5</a:t>
            </a:r>
            <a:endParaRPr lang="en-US" sz="2000" dirty="0"/>
          </a:p>
        </p:txBody>
      </p:sp>
      <p:sp>
        <p:nvSpPr>
          <p:cNvPr id="18" name="Text 16"/>
          <p:cNvSpPr/>
          <p:nvPr/>
        </p:nvSpPr>
        <p:spPr>
          <a:xfrm>
            <a:off x="13272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The </a:t>
            </a:r>
            <a:r>
              <a:rPr lang="en-US" sz="1500" b="1" dirty="0">
                <a:solidFill>
                  <a:srgbClr val="1D2330"/>
                </a:solidFill>
                <a:latin typeface="Arial" pitchFamily="34" charset="0"/>
                <a:ea typeface="Arial" pitchFamily="34" charset="-122"/>
                <a:cs typeface="Arial" pitchFamily="34" charset="-120"/>
              </a:rPr>
              <a:t>Animator</a:t>
            </a:r>
            <a:r>
              <a:rPr lang="en-US" sz="1500" dirty="0">
                <a:solidFill>
                  <a:srgbClr val="1D2330"/>
                </a:solidFill>
                <a:latin typeface="Arial" pitchFamily="34" charset="0"/>
                <a:ea typeface="Arial" pitchFamily="34" charset="-122"/>
                <a:cs typeface="Arial" pitchFamily="34" charset="-120"/>
              </a:rPr>
              <a:t> runs clips as states, and owns whatever it animates.</a:t>
            </a:r>
            <a:endParaRPr lang="en-US" sz="1500" dirty="0"/>
          </a:p>
        </p:txBody>
      </p:sp>
      <p:sp>
        <p:nvSpPr>
          <p:cNvPr id="19" name="Shape 17"/>
          <p:cNvSpPr/>
          <p:nvPr/>
        </p:nvSpPr>
        <p:spPr>
          <a:xfrm>
            <a:off x="6099175" y="3668316"/>
            <a:ext cx="5276850" cy="825500"/>
          </a:xfrm>
          <a:prstGeom prst="roundRect">
            <a:avLst>
              <a:gd name="adj" fmla="val 13462"/>
            </a:avLst>
          </a:prstGeom>
          <a:solidFill>
            <a:srgbClr val="FDFDFE"/>
          </a:solidFill>
          <a:ln w="6350">
            <a:solidFill>
              <a:srgbClr val="DFE3EC"/>
            </a:solidFill>
            <a:prstDash val="solid"/>
          </a:ln>
        </p:spPr>
      </p:sp>
      <p:sp>
        <p:nvSpPr>
          <p:cNvPr id="20" name="Text 18"/>
          <p:cNvSpPr/>
          <p:nvPr/>
        </p:nvSpPr>
        <p:spPr>
          <a:xfrm>
            <a:off x="63055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6</a:t>
            </a:r>
            <a:endParaRPr lang="en-US" sz="2000" dirty="0"/>
          </a:p>
        </p:txBody>
      </p:sp>
      <p:sp>
        <p:nvSpPr>
          <p:cNvPr id="21" name="Text 19"/>
          <p:cNvSpPr/>
          <p:nvPr/>
        </p:nvSpPr>
        <p:spPr>
          <a:xfrm>
            <a:off x="66104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D2330"/>
                </a:solidFill>
                <a:latin typeface="Arial" pitchFamily="34" charset="0"/>
                <a:ea typeface="Arial" pitchFamily="34" charset="-122"/>
                <a:cs typeface="Arial" pitchFamily="34" charset="-120"/>
              </a:rPr>
              <a:t>Tilemaps</a:t>
            </a:r>
            <a:r>
              <a:rPr lang="en-US" sz="1500" dirty="0">
                <a:solidFill>
                  <a:srgbClr val="1D2330"/>
                </a:solidFill>
                <a:latin typeface="Arial" pitchFamily="34" charset="0"/>
                <a:ea typeface="Arial" pitchFamily="34" charset="-122"/>
                <a:cs typeface="Arial" pitchFamily="34" charset="-120"/>
              </a:rPr>
              <a:t> paint levels; only a map with a </a:t>
            </a:r>
            <a:r>
              <a:rPr lang="en-US" sz="1500" b="1" dirty="0">
                <a:solidFill>
                  <a:srgbClr val="1D2330"/>
                </a:solidFill>
                <a:latin typeface="Arial" pitchFamily="34" charset="0"/>
                <a:ea typeface="Arial" pitchFamily="34" charset="-122"/>
                <a:cs typeface="Arial" pitchFamily="34" charset="-120"/>
              </a:rPr>
              <a:t>TilemapCollider2D</a:t>
            </a:r>
            <a:r>
              <a:rPr lang="en-US" sz="1500" dirty="0">
                <a:solidFill>
                  <a:srgbClr val="1D2330"/>
                </a:solidFill>
                <a:latin typeface="Arial" pitchFamily="34" charset="0"/>
                <a:ea typeface="Arial" pitchFamily="34" charset="-122"/>
                <a:cs typeface="Arial" pitchFamily="34" charset="-120"/>
              </a:rPr>
              <a:t> collides.</a:t>
            </a:r>
            <a:endParaRPr lang="en-US" sz="15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3.1 · GRADUAL ROTATION AND CHASING</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Turn a little toward the target, every frame</a:t>
            </a:r>
            <a:endParaRPr lang="en-US" sz="3200" dirty="0"/>
          </a:p>
        </p:txBody>
      </p:sp>
      <p:sp>
        <p:nvSpPr>
          <p:cNvPr id="4" name="Shape 2"/>
          <p:cNvSpPr/>
          <p:nvPr/>
        </p:nvSpPr>
        <p:spPr>
          <a:xfrm>
            <a:off x="812800" y="1950641"/>
            <a:ext cx="10566400" cy="1513681"/>
          </a:xfrm>
          <a:prstGeom prst="roundRect">
            <a:avLst>
              <a:gd name="adj" fmla="val 8390"/>
            </a:avLst>
          </a:prstGeom>
          <a:solidFill>
            <a:srgbClr val="0F172A"/>
          </a:solidFill>
          <a:ln/>
        </p:spPr>
      </p:sp>
      <p:sp>
        <p:nvSpPr>
          <p:cNvPr id="5" name="Text 3"/>
          <p:cNvSpPr/>
          <p:nvPr/>
        </p:nvSpPr>
        <p:spPr>
          <a:xfrm>
            <a:off x="1066800" y="2153841"/>
            <a:ext cx="1036015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2E8F0"/>
                </a:solidFill>
                <a:latin typeface="Courier New" pitchFamily="49" charset="0"/>
                <a:ea typeface="Courier New" pitchFamily="49" charset="-122"/>
                <a:cs typeface="Courier New" pitchFamily="49" charset="-120"/>
              </a:rPr>
              <a:t>void PointAtPosition(Vector3 p, float r) {</a:t>
            </a:r>
            <a:endParaRPr lang="en-US" sz="1400" dirty="0"/>
          </a:p>
        </p:txBody>
      </p:sp>
      <p:sp>
        <p:nvSpPr>
          <p:cNvPr id="6" name="Text 4"/>
          <p:cNvSpPr/>
          <p:nvPr/>
        </p:nvSpPr>
        <p:spPr>
          <a:xfrm>
            <a:off x="1066800" y="2437011"/>
            <a:ext cx="1036015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2E8F0"/>
                </a:solidFill>
                <a:latin typeface="Courier New" pitchFamily="49" charset="0"/>
                <a:ea typeface="Courier New" pitchFamily="49" charset="-122"/>
                <a:cs typeface="Courier New" pitchFamily="49" charset="-120"/>
              </a:rPr>
              <a:t>    Vector3 v = (p - transform.localPosition).normalized;</a:t>
            </a:r>
            <a:endParaRPr lang="en-US" sz="1400" dirty="0"/>
          </a:p>
        </p:txBody>
      </p:sp>
      <p:sp>
        <p:nvSpPr>
          <p:cNvPr id="7" name="Text 5"/>
          <p:cNvSpPr/>
          <p:nvPr/>
        </p:nvSpPr>
        <p:spPr>
          <a:xfrm>
            <a:off x="1066800" y="2720181"/>
            <a:ext cx="1036015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2E8F0"/>
                </a:solidFill>
                <a:latin typeface="Courier New" pitchFamily="49" charset="0"/>
                <a:ea typeface="Courier New" pitchFamily="49" charset="-122"/>
                <a:cs typeface="Courier New" pitchFamily="49" charset="-120"/>
              </a:rPr>
              <a:t>    transform.up = Vector3.LerpUnclamped(transform.up, v, r);</a:t>
            </a:r>
            <a:endParaRPr lang="en-US" sz="1400" dirty="0"/>
          </a:p>
        </p:txBody>
      </p:sp>
      <p:sp>
        <p:nvSpPr>
          <p:cNvPr id="8" name="Text 6"/>
          <p:cNvSpPr/>
          <p:nvPr/>
        </p:nvSpPr>
        <p:spPr>
          <a:xfrm>
            <a:off x="1066800" y="3003352"/>
            <a:ext cx="10360152"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2E8F0"/>
                </a:solidFill>
                <a:latin typeface="Courier New" pitchFamily="49" charset="0"/>
                <a:ea typeface="Courier New" pitchFamily="49" charset="-122"/>
                <a:cs typeface="Courier New" pitchFamily="49" charset="-120"/>
              </a:rPr>
              <a:t>}  </a:t>
            </a:r>
            <a:r>
              <a:rPr lang="en-US" sz="1400" dirty="0">
                <a:solidFill>
                  <a:srgbClr val="8FA3C4"/>
                </a:solidFill>
                <a:latin typeface="Courier New" pitchFamily="49" charset="0"/>
                <a:ea typeface="Courier New" pitchFamily="49" charset="-122"/>
                <a:cs typeface="Courier New" pitchFamily="49" charset="-120"/>
              </a:rPr>
              <a:t>// called with r = kTurnRate × Time.smoothDeltaTime</a:t>
            </a:r>
            <a:endParaRPr lang="en-US" sz="1400" dirty="0"/>
          </a:p>
        </p:txBody>
      </p:sp>
      <p:sp>
        <p:nvSpPr>
          <p:cNvPr id="9" name="Shape 7"/>
          <p:cNvSpPr/>
          <p:nvPr/>
        </p:nvSpPr>
        <p:spPr>
          <a:xfrm>
            <a:off x="815975" y="3696097"/>
            <a:ext cx="3414167" cy="1347440"/>
          </a:xfrm>
          <a:prstGeom prst="roundRect">
            <a:avLst>
              <a:gd name="adj" fmla="val 7305"/>
            </a:avLst>
          </a:prstGeom>
          <a:solidFill>
            <a:srgbClr val="FDFDFE"/>
          </a:solidFill>
          <a:ln w="6350">
            <a:solidFill>
              <a:srgbClr val="DFE3EC"/>
            </a:solidFill>
            <a:prstDash val="solid"/>
          </a:ln>
        </p:spPr>
      </p:sp>
      <p:sp>
        <p:nvSpPr>
          <p:cNvPr id="10" name="Text 8"/>
          <p:cNvSpPr/>
          <p:nvPr/>
        </p:nvSpPr>
        <p:spPr>
          <a:xfrm>
            <a:off x="996950" y="3877072"/>
            <a:ext cx="314378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D2330"/>
                </a:solidFill>
                <a:latin typeface="Arial" pitchFamily="34" charset="0"/>
                <a:ea typeface="Arial" pitchFamily="34" charset="-122"/>
                <a:cs typeface="Arial" pitchFamily="34" charset="-120"/>
              </a:rPr>
              <a:t>Why normalize v</a:t>
            </a:r>
            <a:endParaRPr lang="en-US" sz="1500" dirty="0"/>
          </a:p>
        </p:txBody>
      </p:sp>
      <p:sp>
        <p:nvSpPr>
          <p:cNvPr id="11" name="Text 9"/>
          <p:cNvSpPr/>
          <p:nvPr/>
        </p:nvSpPr>
        <p:spPr>
          <a:xfrm>
            <a:off x="996950" y="4169172"/>
            <a:ext cx="3143783"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So the turn speed depends only on r, not on how far away the target is.</a:t>
            </a:r>
            <a:endParaRPr lang="en-US" sz="1300" dirty="0"/>
          </a:p>
        </p:txBody>
      </p:sp>
      <p:sp>
        <p:nvSpPr>
          <p:cNvPr id="12" name="Shape 10"/>
          <p:cNvSpPr/>
          <p:nvPr/>
        </p:nvSpPr>
        <p:spPr>
          <a:xfrm>
            <a:off x="4388892" y="3696097"/>
            <a:ext cx="3414167" cy="1347440"/>
          </a:xfrm>
          <a:prstGeom prst="roundRect">
            <a:avLst>
              <a:gd name="adj" fmla="val 7305"/>
            </a:avLst>
          </a:prstGeom>
          <a:solidFill>
            <a:srgbClr val="FDFDFE"/>
          </a:solidFill>
          <a:ln w="6350">
            <a:solidFill>
              <a:srgbClr val="DFE3EC"/>
            </a:solidFill>
            <a:prstDash val="solid"/>
          </a:ln>
        </p:spPr>
      </p:sp>
      <p:sp>
        <p:nvSpPr>
          <p:cNvPr id="13" name="Text 11"/>
          <p:cNvSpPr/>
          <p:nvPr/>
        </p:nvSpPr>
        <p:spPr>
          <a:xfrm>
            <a:off x="4569867" y="3877072"/>
            <a:ext cx="314378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D2330"/>
                </a:solidFill>
                <a:latin typeface="Arial" pitchFamily="34" charset="0"/>
                <a:ea typeface="Arial" pitchFamily="34" charset="-122"/>
                <a:cs typeface="Arial" pitchFamily="34" charset="-120"/>
              </a:rPr>
              <a:t>Small r = gradual</a:t>
            </a:r>
            <a:endParaRPr lang="en-US" sz="1500" dirty="0"/>
          </a:p>
        </p:txBody>
      </p:sp>
      <p:sp>
        <p:nvSpPr>
          <p:cNvPr id="14" name="Text 12"/>
          <p:cNvSpPr/>
          <p:nvPr/>
        </p:nvSpPr>
        <p:spPr>
          <a:xfrm>
            <a:off x="4569867" y="4169172"/>
            <a:ext cx="3143783"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r = 1 snaps straight to the target. Too small, and the arrow circles a nearby target forever.</a:t>
            </a:r>
            <a:endParaRPr lang="en-US" sz="1300" dirty="0"/>
          </a:p>
        </p:txBody>
      </p:sp>
      <p:sp>
        <p:nvSpPr>
          <p:cNvPr id="15" name="Shape 13"/>
          <p:cNvSpPr/>
          <p:nvPr/>
        </p:nvSpPr>
        <p:spPr>
          <a:xfrm>
            <a:off x="7958634" y="3692922"/>
            <a:ext cx="3420566" cy="1353790"/>
          </a:xfrm>
          <a:prstGeom prst="roundRect">
            <a:avLst>
              <a:gd name="adj" fmla="val 7505"/>
            </a:avLst>
          </a:prstGeom>
          <a:solidFill>
            <a:srgbClr val="FDF5E6"/>
          </a:solidFill>
          <a:ln/>
        </p:spPr>
      </p:sp>
      <p:sp>
        <p:nvSpPr>
          <p:cNvPr id="16" name="Text 14"/>
          <p:cNvSpPr/>
          <p:nvPr/>
        </p:nvSpPr>
        <p:spPr>
          <a:xfrm>
            <a:off x="8136434" y="3870722"/>
            <a:ext cx="315691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7A4D0E"/>
                </a:solidFill>
                <a:latin typeface="Arial" pitchFamily="34" charset="0"/>
                <a:ea typeface="Arial" pitchFamily="34" charset="-122"/>
                <a:cs typeface="Arial" pitchFamily="34" charset="-120"/>
              </a:rPr>
              <a:t>Target right behind</a:t>
            </a:r>
            <a:endParaRPr lang="en-US" sz="1500" dirty="0"/>
          </a:p>
        </p:txBody>
      </p:sp>
      <p:sp>
        <p:nvSpPr>
          <p:cNvPr id="17" name="Text 15"/>
          <p:cNvSpPr/>
          <p:nvPr/>
        </p:nvSpPr>
        <p:spPr>
          <a:xfrm>
            <a:off x="8136434" y="4162822"/>
            <a:ext cx="315691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D2A08"/>
                </a:solidFill>
                <a:latin typeface="Arial" pitchFamily="34" charset="0"/>
                <a:ea typeface="Arial" pitchFamily="34" charset="-122"/>
                <a:cs typeface="Arial" pitchFamily="34" charset="-120"/>
              </a:rPr>
              <a:t>The lerp stays on the same line as transform.up, so the arrow never turns sideways.</a:t>
            </a:r>
            <a:endParaRPr lang="en-US" sz="13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3.2 AND 3.4 · RANDOMNESS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Random, but inside the lines</a:t>
            </a:r>
            <a:endParaRPr lang="en-US" sz="3200" dirty="0"/>
          </a:p>
        </p:txBody>
      </p:sp>
      <p:sp>
        <p:nvSpPr>
          <p:cNvPr id="4" name="Text 2"/>
          <p:cNvSpPr/>
          <p:nvPr/>
        </p:nvSpPr>
        <p:spPr>
          <a:xfrm>
            <a:off x="812800" y="1950641"/>
            <a:ext cx="10883392" cy="487660"/>
          </a:xfrm>
          <a:prstGeom prst="rect">
            <a:avLst/>
          </a:prstGeom>
          <a:noFill/>
          <a:ln/>
        </p:spPr>
        <p:txBody>
          <a:bodyPr wrap="square" lIns="0" tIns="0" rIns="0" bIns="0" rtlCol="0" anchor="t">
            <a:normAutofit/>
          </a:bodyPr>
          <a:lstStyle/>
          <a:p>
            <a:pPr algn="l" indent="0" marL="0">
              <a:lnSpc>
                <a:spcPts val="3640"/>
              </a:lnSpc>
              <a:buNone/>
            </a:pPr>
            <a:r>
              <a:rPr lang="en-US" sz="2600" b="1" dirty="0">
                <a:solidFill>
                  <a:srgbClr val="2A5FC4"/>
                </a:solidFill>
                <a:latin typeface="Courier New" pitchFamily="49" charset="0"/>
                <a:ea typeface="Courier New" pitchFamily="49" charset="-122"/>
                <a:cs typeface="Courier New" pitchFamily="49" charset="-120"/>
              </a:rPr>
              <a:t>value = min + Random.value × (max − min)</a:t>
            </a:r>
            <a:endParaRPr lang="en-US" sz="2600" dirty="0"/>
          </a:p>
        </p:txBody>
      </p:sp>
      <p:sp>
        <p:nvSpPr>
          <p:cNvPr id="5" name="Shape 3"/>
          <p:cNvSpPr/>
          <p:nvPr/>
        </p:nvSpPr>
        <p:spPr>
          <a:xfrm>
            <a:off x="815975" y="2644676"/>
            <a:ext cx="3397250" cy="1715641"/>
          </a:xfrm>
          <a:prstGeom prst="roundRect">
            <a:avLst>
              <a:gd name="adj" fmla="val 7217"/>
            </a:avLst>
          </a:prstGeom>
          <a:solidFill>
            <a:srgbClr val="FDFDFE"/>
          </a:solidFill>
          <a:ln w="6350">
            <a:solidFill>
              <a:srgbClr val="DFE3EC"/>
            </a:solidFill>
            <a:prstDash val="solid"/>
          </a:ln>
        </p:spPr>
      </p:sp>
      <p:sp>
        <p:nvSpPr>
          <p:cNvPr id="6" name="Text 4"/>
          <p:cNvSpPr/>
          <p:nvPr/>
        </p:nvSpPr>
        <p:spPr>
          <a:xfrm>
            <a:off x="1022350" y="285105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A spot in a box</a:t>
            </a:r>
            <a:endParaRPr lang="en-US" sz="1600" dirty="0"/>
          </a:p>
        </p:txBody>
      </p:sp>
      <p:sp>
        <p:nvSpPr>
          <p:cNvPr id="7" name="Text 5"/>
          <p:cNvSpPr/>
          <p:nvPr/>
        </p:nvSpPr>
        <p:spPr>
          <a:xfrm>
            <a:off x="1022350" y="3158381"/>
            <a:ext cx="307403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x = b.min.x + Random.value × b.size.x, and the same for y. 3.2 sizes the box from the camera.</a:t>
            </a:r>
            <a:endParaRPr lang="en-US" sz="1400" dirty="0"/>
          </a:p>
        </p:txBody>
      </p:sp>
      <p:sp>
        <p:nvSpPr>
          <p:cNvPr id="8" name="Shape 6"/>
          <p:cNvSpPr/>
          <p:nvPr/>
        </p:nvSpPr>
        <p:spPr>
          <a:xfrm>
            <a:off x="4397375" y="2644676"/>
            <a:ext cx="3397250" cy="1715641"/>
          </a:xfrm>
          <a:prstGeom prst="roundRect">
            <a:avLst>
              <a:gd name="adj" fmla="val 7217"/>
            </a:avLst>
          </a:prstGeom>
          <a:solidFill>
            <a:srgbClr val="FDFDFE"/>
          </a:solidFill>
          <a:ln w="6350">
            <a:solidFill>
              <a:srgbClr val="DFE3EC"/>
            </a:solidFill>
            <a:prstDash val="solid"/>
          </a:ln>
        </p:spPr>
      </p:sp>
      <p:sp>
        <p:nvSpPr>
          <p:cNvPr id="9" name="Text 7"/>
          <p:cNvSpPr/>
          <p:nvPr/>
        </p:nvSpPr>
        <p:spPr>
          <a:xfrm>
            <a:off x="4603750" y="285105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Random each frame</a:t>
            </a:r>
            <a:endParaRPr lang="en-US" sz="1600" dirty="0"/>
          </a:p>
        </p:txBody>
      </p:sp>
      <p:sp>
        <p:nvSpPr>
          <p:cNvPr id="10" name="Text 8"/>
          <p:cNvSpPr/>
          <p:nvPr/>
        </p:nvSpPr>
        <p:spPr>
          <a:xfrm>
            <a:off x="4603750" y="3158381"/>
            <a:ext cx="3074035"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if (Random.value &lt; 0.1f) fires about 6 times a second at 60 fps, but 14 at 144. Multiply by Time.smoothDeltaTime to fix it.</a:t>
            </a:r>
            <a:endParaRPr lang="en-US" sz="1400" dirty="0"/>
          </a:p>
        </p:txBody>
      </p:sp>
      <p:sp>
        <p:nvSpPr>
          <p:cNvPr id="11" name="Shape 9"/>
          <p:cNvSpPr/>
          <p:nvPr/>
        </p:nvSpPr>
        <p:spPr>
          <a:xfrm>
            <a:off x="7978775" y="2644676"/>
            <a:ext cx="3397250" cy="1715641"/>
          </a:xfrm>
          <a:prstGeom prst="roundRect">
            <a:avLst>
              <a:gd name="adj" fmla="val 7217"/>
            </a:avLst>
          </a:prstGeom>
          <a:solidFill>
            <a:srgbClr val="FDFDFE"/>
          </a:solidFill>
          <a:ln w="6350">
            <a:solidFill>
              <a:srgbClr val="DFE3EC"/>
            </a:solidFill>
            <a:prstDash val="solid"/>
          </a:ln>
        </p:spPr>
      </p:sp>
      <p:sp>
        <p:nvSpPr>
          <p:cNvPr id="12" name="Text 10"/>
          <p:cNvSpPr/>
          <p:nvPr/>
        </p:nvSpPr>
        <p:spPr>
          <a:xfrm>
            <a:off x="8185150" y="285105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Keep z fixed</a:t>
            </a:r>
            <a:endParaRPr lang="en-US" sz="1600" dirty="0"/>
          </a:p>
        </p:txBody>
      </p:sp>
      <p:sp>
        <p:nvSpPr>
          <p:cNvPr id="13" name="Text 11"/>
          <p:cNvSpPr/>
          <p:nvPr/>
        </p:nvSpPr>
        <p:spPr>
          <a:xfrm>
            <a:off x="8185150" y="3158381"/>
            <a:ext cx="307403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Changing an object's z during play can make rotations flip. Smaller z is in front.</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A4FD8"/>
                </a:solidFill>
                <a:latin typeface="Arial" pitchFamily="34" charset="0"/>
                <a:ea typeface="Arial" pitchFamily="34" charset="-122"/>
                <a:cs typeface="Arial" pitchFamily="34" charset="-120"/>
              </a:rPr>
              <a:t>3.3 AND 3.4 · FINITE STATE MACHINES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Draw the states first, then code them</a:t>
            </a:r>
            <a:endParaRPr lang="en-US" sz="3200" dirty="0"/>
          </a:p>
        </p:txBody>
      </p:sp>
      <p:sp>
        <p:nvSpPr>
          <p:cNvPr id="4" name="Shape 2"/>
          <p:cNvSpPr/>
          <p:nvPr/>
        </p:nvSpPr>
        <p:spPr>
          <a:xfrm>
            <a:off x="812800" y="1956991"/>
            <a:ext cx="1270000" cy="784820"/>
          </a:xfrm>
          <a:prstGeom prst="roundRect">
            <a:avLst>
              <a:gd name="adj" fmla="val 14564"/>
            </a:avLst>
          </a:prstGeom>
          <a:solidFill>
            <a:srgbClr val="2A5FC4"/>
          </a:solidFill>
          <a:ln/>
        </p:spPr>
      </p:sp>
      <p:sp>
        <p:nvSpPr>
          <p:cNvPr id="5" name="Text 3"/>
          <p:cNvSpPr/>
          <p:nvPr/>
        </p:nvSpPr>
        <p:spPr>
          <a:xfrm>
            <a:off x="1200031" y="2109391"/>
            <a:ext cx="495538" cy="254000"/>
          </a:xfrm>
          <a:prstGeom prst="rect">
            <a:avLst/>
          </a:prstGeom>
          <a:noFill/>
          <a:ln/>
        </p:spPr>
        <p:txBody>
          <a:bodyPr wrap="square" lIns="0" tIns="0" rIns="0" bIns="0" rtlCol="0" anchor="t">
            <a:normAutofit/>
          </a:bodyPr>
          <a:lstStyle/>
          <a:p>
            <a:pPr algn="ctr" indent="0" marL="0">
              <a:lnSpc>
                <a:spcPts val="1800"/>
              </a:lnSpc>
              <a:buNone/>
            </a:pPr>
            <a:r>
              <a:rPr lang="en-US" sz="1500" b="1" dirty="0">
                <a:solidFill>
                  <a:srgbClr val="F7F8FC"/>
                </a:solidFill>
                <a:latin typeface="Arial" pitchFamily="34" charset="0"/>
                <a:ea typeface="Arial" pitchFamily="34" charset="-122"/>
                <a:cs typeface="Arial" pitchFamily="34" charset="-120"/>
              </a:rPr>
              <a:t>Rest</a:t>
            </a:r>
            <a:endParaRPr lang="en-US" sz="1500" dirty="0"/>
          </a:p>
        </p:txBody>
      </p:sp>
      <p:sp>
        <p:nvSpPr>
          <p:cNvPr id="6" name="Text 4"/>
          <p:cNvSpPr/>
          <p:nvPr/>
        </p:nvSpPr>
        <p:spPr>
          <a:xfrm>
            <a:off x="853088" y="2376091"/>
            <a:ext cx="1189375"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E4EBFB"/>
                </a:solidFill>
                <a:latin typeface="Arial" pitchFamily="34" charset="0"/>
                <a:ea typeface="Arial" pitchFamily="34" charset="-122"/>
                <a:cs typeface="Arial" pitchFamily="34" charset="-120"/>
              </a:rPr>
              <a:t>until a collision</a:t>
            </a:r>
            <a:endParaRPr lang="en-US" sz="1200" dirty="0"/>
          </a:p>
        </p:txBody>
      </p:sp>
      <p:pic>
        <p:nvPicPr>
          <p:cNvPr id="7" name="Image 0" descr="connector">    </p:cNvPr>
          <p:cNvPicPr>
            <a:picLocks noChangeAspect="1"/>
          </p:cNvPicPr>
          <p:nvPr/>
        </p:nvPicPr>
        <p:blipFill>
          <a:blip r:embed="rId1"/>
          <a:srcRect l="0" r="0" t="0" b="0"/>
          <a:stretch/>
        </p:blipFill>
        <p:spPr>
          <a:xfrm>
            <a:off x="2120900" y="2285901"/>
            <a:ext cx="355600" cy="127000"/>
          </a:xfrm>
          <a:prstGeom prst="rect">
            <a:avLst/>
          </a:prstGeom>
        </p:spPr>
      </p:pic>
      <p:sp>
        <p:nvSpPr>
          <p:cNvPr id="8" name="Shape 5"/>
          <p:cNvSpPr/>
          <p:nvPr/>
        </p:nvSpPr>
        <p:spPr>
          <a:xfrm>
            <a:off x="2517775" y="1953816"/>
            <a:ext cx="1885950" cy="791170"/>
          </a:xfrm>
          <a:prstGeom prst="roundRect">
            <a:avLst>
              <a:gd name="adj" fmla="val 14046"/>
            </a:avLst>
          </a:prstGeom>
          <a:solidFill>
            <a:srgbClr val="FDFDFE"/>
          </a:solidFill>
          <a:ln w="6350">
            <a:solidFill>
              <a:srgbClr val="DFE3EC"/>
            </a:solidFill>
            <a:prstDash val="solid"/>
          </a:ln>
        </p:spPr>
      </p:sp>
      <p:sp>
        <p:nvSpPr>
          <p:cNvPr id="9" name="Text 6"/>
          <p:cNvSpPr/>
          <p:nvPr/>
        </p:nvSpPr>
        <p:spPr>
          <a:xfrm>
            <a:off x="3041476" y="2109391"/>
            <a:ext cx="838498" cy="254000"/>
          </a:xfrm>
          <a:prstGeom prst="rect">
            <a:avLst/>
          </a:prstGeom>
          <a:noFill/>
          <a:ln/>
        </p:spPr>
        <p:txBody>
          <a:bodyPr wrap="square" lIns="0" tIns="0" rIns="0" bIns="0" rtlCol="0" anchor="t">
            <a:normAutofit/>
          </a:bodyPr>
          <a:lstStyle/>
          <a:p>
            <a:pPr algn="ctr" indent="0" marL="0">
              <a:lnSpc>
                <a:spcPts val="1800"/>
              </a:lnSpc>
              <a:buNone/>
            </a:pPr>
            <a:r>
              <a:rPr lang="en-US" sz="1500" b="1" dirty="0">
                <a:solidFill>
                  <a:srgbClr val="1D2330"/>
                </a:solidFill>
                <a:latin typeface="Arial" pitchFamily="34" charset="0"/>
                <a:ea typeface="Arial" pitchFamily="34" charset="-122"/>
                <a:cs typeface="Arial" pitchFamily="34" charset="-120"/>
              </a:rPr>
              <a:t>Enlarge</a:t>
            </a:r>
            <a:endParaRPr lang="en-US" sz="1500" dirty="0"/>
          </a:p>
        </p:txBody>
      </p:sp>
      <p:sp>
        <p:nvSpPr>
          <p:cNvPr id="10" name="Text 7"/>
          <p:cNvSpPr/>
          <p:nvPr/>
        </p:nvSpPr>
        <p:spPr>
          <a:xfrm>
            <a:off x="3003312" y="2376091"/>
            <a:ext cx="91487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F586A"/>
                </a:solidFill>
                <a:latin typeface="Arial" pitchFamily="34" charset="0"/>
                <a:ea typeface="Arial" pitchFamily="34" charset="-122"/>
                <a:cs typeface="Arial" pitchFamily="34" charset="-120"/>
              </a:rPr>
              <a:t>120 frames</a:t>
            </a:r>
            <a:endParaRPr lang="en-US" sz="1200" dirty="0"/>
          </a:p>
        </p:txBody>
      </p:sp>
      <p:pic>
        <p:nvPicPr>
          <p:cNvPr id="11" name="Image 1" descr="connector">    </p:cNvPr>
          <p:cNvPicPr>
            <a:picLocks noChangeAspect="1"/>
          </p:cNvPicPr>
          <p:nvPr/>
        </p:nvPicPr>
        <p:blipFill>
          <a:blip r:embed="rId2"/>
          <a:srcRect l="0" r="0" t="0" b="0"/>
          <a:stretch/>
        </p:blipFill>
        <p:spPr>
          <a:xfrm>
            <a:off x="4445000" y="2285901"/>
            <a:ext cx="355600" cy="127000"/>
          </a:xfrm>
          <a:prstGeom prst="rect">
            <a:avLst/>
          </a:prstGeom>
        </p:spPr>
      </p:pic>
      <p:sp>
        <p:nvSpPr>
          <p:cNvPr id="12" name="Shape 8"/>
          <p:cNvSpPr/>
          <p:nvPr/>
        </p:nvSpPr>
        <p:spPr>
          <a:xfrm>
            <a:off x="4841875" y="1953816"/>
            <a:ext cx="1885950" cy="791170"/>
          </a:xfrm>
          <a:prstGeom prst="roundRect">
            <a:avLst>
              <a:gd name="adj" fmla="val 14046"/>
            </a:avLst>
          </a:prstGeom>
          <a:solidFill>
            <a:srgbClr val="FDFDFE"/>
          </a:solidFill>
          <a:ln w="6350">
            <a:solidFill>
              <a:srgbClr val="DFE3EC"/>
            </a:solidFill>
            <a:prstDash val="solid"/>
          </a:ln>
        </p:spPr>
      </p:sp>
      <p:sp>
        <p:nvSpPr>
          <p:cNvPr id="13" name="Text 9"/>
          <p:cNvSpPr/>
          <p:nvPr/>
        </p:nvSpPr>
        <p:spPr>
          <a:xfrm>
            <a:off x="5207040" y="2109391"/>
            <a:ext cx="1155621" cy="254000"/>
          </a:xfrm>
          <a:prstGeom prst="rect">
            <a:avLst/>
          </a:prstGeom>
          <a:noFill/>
          <a:ln/>
        </p:spPr>
        <p:txBody>
          <a:bodyPr wrap="square" lIns="0" tIns="0" rIns="0" bIns="0" rtlCol="0" anchor="t">
            <a:normAutofit/>
          </a:bodyPr>
          <a:lstStyle/>
          <a:p>
            <a:pPr algn="ctr" indent="0" marL="0">
              <a:lnSpc>
                <a:spcPts val="1800"/>
              </a:lnSpc>
              <a:buNone/>
            </a:pPr>
            <a:r>
              <a:rPr lang="en-US" sz="1500" b="1" dirty="0">
                <a:solidFill>
                  <a:srgbClr val="1D2330"/>
                </a:solidFill>
                <a:latin typeface="Arial" pitchFamily="34" charset="0"/>
                <a:ea typeface="Arial" pitchFamily="34" charset="-122"/>
                <a:cs typeface="Arial" pitchFamily="34" charset="-120"/>
              </a:rPr>
              <a:t>Rotate CW</a:t>
            </a:r>
            <a:endParaRPr lang="en-US" sz="1500" dirty="0"/>
          </a:p>
        </p:txBody>
      </p:sp>
      <p:sp>
        <p:nvSpPr>
          <p:cNvPr id="14" name="Text 10"/>
          <p:cNvSpPr/>
          <p:nvPr/>
        </p:nvSpPr>
        <p:spPr>
          <a:xfrm>
            <a:off x="5378257" y="2376091"/>
            <a:ext cx="81313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F586A"/>
                </a:solidFill>
                <a:latin typeface="Arial" pitchFamily="34" charset="0"/>
                <a:ea typeface="Arial" pitchFamily="34" charset="-122"/>
                <a:cs typeface="Arial" pitchFamily="34" charset="-120"/>
              </a:rPr>
              <a:t>80 frames</a:t>
            </a:r>
            <a:endParaRPr lang="en-US" sz="1200" dirty="0"/>
          </a:p>
        </p:txBody>
      </p:sp>
      <p:pic>
        <p:nvPicPr>
          <p:cNvPr id="15" name="Image 2" descr="connector">    </p:cNvPr>
          <p:cNvPicPr>
            <a:picLocks noChangeAspect="1"/>
          </p:cNvPicPr>
          <p:nvPr/>
        </p:nvPicPr>
        <p:blipFill>
          <a:blip r:embed="rId3"/>
          <a:srcRect l="0" r="0" t="0" b="0"/>
          <a:stretch/>
        </p:blipFill>
        <p:spPr>
          <a:xfrm>
            <a:off x="6769100" y="2285901"/>
            <a:ext cx="355600" cy="127000"/>
          </a:xfrm>
          <a:prstGeom prst="rect">
            <a:avLst/>
          </a:prstGeom>
        </p:spPr>
      </p:pic>
      <p:sp>
        <p:nvSpPr>
          <p:cNvPr id="16" name="Shape 11"/>
          <p:cNvSpPr/>
          <p:nvPr/>
        </p:nvSpPr>
        <p:spPr>
          <a:xfrm>
            <a:off x="7165975" y="1953816"/>
            <a:ext cx="1885950" cy="791170"/>
          </a:xfrm>
          <a:prstGeom prst="roundRect">
            <a:avLst>
              <a:gd name="adj" fmla="val 14046"/>
            </a:avLst>
          </a:prstGeom>
          <a:solidFill>
            <a:srgbClr val="FDFDFE"/>
          </a:solidFill>
          <a:ln w="6350">
            <a:solidFill>
              <a:srgbClr val="DFE3EC"/>
            </a:solidFill>
            <a:prstDash val="solid"/>
          </a:ln>
        </p:spPr>
      </p:sp>
      <p:sp>
        <p:nvSpPr>
          <p:cNvPr id="17" name="Text 12"/>
          <p:cNvSpPr/>
          <p:nvPr/>
        </p:nvSpPr>
        <p:spPr>
          <a:xfrm>
            <a:off x="7448575" y="2109391"/>
            <a:ext cx="1320701" cy="254000"/>
          </a:xfrm>
          <a:prstGeom prst="rect">
            <a:avLst/>
          </a:prstGeom>
          <a:noFill/>
          <a:ln/>
        </p:spPr>
        <p:txBody>
          <a:bodyPr wrap="square" lIns="0" tIns="0" rIns="0" bIns="0" rtlCol="0" anchor="t">
            <a:normAutofit/>
          </a:bodyPr>
          <a:lstStyle/>
          <a:p>
            <a:pPr algn="ctr" indent="0" marL="0">
              <a:lnSpc>
                <a:spcPts val="1800"/>
              </a:lnSpc>
              <a:buNone/>
            </a:pPr>
            <a:r>
              <a:rPr lang="en-US" sz="1500" b="1" dirty="0">
                <a:solidFill>
                  <a:srgbClr val="1D2330"/>
                </a:solidFill>
                <a:latin typeface="Arial" pitchFamily="34" charset="0"/>
                <a:ea typeface="Arial" pitchFamily="34" charset="-122"/>
                <a:cs typeface="Arial" pitchFamily="34" charset="-120"/>
              </a:rPr>
              <a:t>Rotate CCW</a:t>
            </a:r>
            <a:endParaRPr lang="en-US" sz="1500" dirty="0"/>
          </a:p>
        </p:txBody>
      </p:sp>
      <p:sp>
        <p:nvSpPr>
          <p:cNvPr id="18" name="Text 13"/>
          <p:cNvSpPr/>
          <p:nvPr/>
        </p:nvSpPr>
        <p:spPr>
          <a:xfrm>
            <a:off x="7702357" y="2376091"/>
            <a:ext cx="81313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F586A"/>
                </a:solidFill>
                <a:latin typeface="Arial" pitchFamily="34" charset="0"/>
                <a:ea typeface="Arial" pitchFamily="34" charset="-122"/>
                <a:cs typeface="Arial" pitchFamily="34" charset="-120"/>
              </a:rPr>
              <a:t>80 frames</a:t>
            </a:r>
            <a:endParaRPr lang="en-US" sz="1200" dirty="0"/>
          </a:p>
        </p:txBody>
      </p:sp>
      <p:pic>
        <p:nvPicPr>
          <p:cNvPr id="19" name="Image 3" descr="connector">    </p:cNvPr>
          <p:cNvPicPr>
            <a:picLocks noChangeAspect="1"/>
          </p:cNvPicPr>
          <p:nvPr/>
        </p:nvPicPr>
        <p:blipFill>
          <a:blip r:embed="rId4"/>
          <a:srcRect l="0" r="0" t="0" b="0"/>
          <a:stretch/>
        </p:blipFill>
        <p:spPr>
          <a:xfrm>
            <a:off x="9093200" y="2285901"/>
            <a:ext cx="355600" cy="127000"/>
          </a:xfrm>
          <a:prstGeom prst="rect">
            <a:avLst/>
          </a:prstGeom>
        </p:spPr>
      </p:pic>
      <p:sp>
        <p:nvSpPr>
          <p:cNvPr id="20" name="Shape 14"/>
          <p:cNvSpPr/>
          <p:nvPr/>
        </p:nvSpPr>
        <p:spPr>
          <a:xfrm>
            <a:off x="9490075" y="1953816"/>
            <a:ext cx="1885950" cy="791170"/>
          </a:xfrm>
          <a:prstGeom prst="roundRect">
            <a:avLst>
              <a:gd name="adj" fmla="val 14046"/>
            </a:avLst>
          </a:prstGeom>
          <a:solidFill>
            <a:srgbClr val="FDFDFE"/>
          </a:solidFill>
          <a:ln w="6350">
            <a:solidFill>
              <a:srgbClr val="DFE3EC"/>
            </a:solidFill>
            <a:prstDash val="solid"/>
          </a:ln>
        </p:spPr>
      </p:sp>
      <p:sp>
        <p:nvSpPr>
          <p:cNvPr id="21" name="Text 15"/>
          <p:cNvSpPr/>
          <p:nvPr/>
        </p:nvSpPr>
        <p:spPr>
          <a:xfrm>
            <a:off x="10077351" y="2109391"/>
            <a:ext cx="711398" cy="254000"/>
          </a:xfrm>
          <a:prstGeom prst="rect">
            <a:avLst/>
          </a:prstGeom>
          <a:noFill/>
          <a:ln/>
        </p:spPr>
        <p:txBody>
          <a:bodyPr wrap="square" lIns="0" tIns="0" rIns="0" bIns="0" rtlCol="0" anchor="t">
            <a:normAutofit/>
          </a:bodyPr>
          <a:lstStyle/>
          <a:p>
            <a:pPr algn="ctr" indent="0" marL="0">
              <a:lnSpc>
                <a:spcPts val="1800"/>
              </a:lnSpc>
              <a:buNone/>
            </a:pPr>
            <a:r>
              <a:rPr lang="en-US" sz="1500" b="1" dirty="0">
                <a:solidFill>
                  <a:srgbClr val="1D2330"/>
                </a:solidFill>
                <a:latin typeface="Arial" pitchFamily="34" charset="0"/>
                <a:ea typeface="Arial" pitchFamily="34" charset="-122"/>
                <a:cs typeface="Arial" pitchFamily="34" charset="-120"/>
              </a:rPr>
              <a:t>Shrink</a:t>
            </a:r>
            <a:endParaRPr lang="en-US" sz="1500" dirty="0"/>
          </a:p>
        </p:txBody>
      </p:sp>
      <p:sp>
        <p:nvSpPr>
          <p:cNvPr id="22" name="Text 16"/>
          <p:cNvSpPr/>
          <p:nvPr/>
        </p:nvSpPr>
        <p:spPr>
          <a:xfrm>
            <a:off x="9533414" y="2376091"/>
            <a:ext cx="1799273"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F586A"/>
                </a:solidFill>
                <a:latin typeface="Arial" pitchFamily="34" charset="0"/>
                <a:ea typeface="Arial" pitchFamily="34" charset="-122"/>
                <a:cs typeface="Arial" pitchFamily="34" charset="-120"/>
              </a:rPr>
              <a:t>120 frames, then Rest</a:t>
            </a:r>
            <a:endParaRPr lang="en-US" sz="1200" dirty="0"/>
          </a:p>
        </p:txBody>
      </p:sp>
      <p:sp>
        <p:nvSpPr>
          <p:cNvPr id="23" name="Shape 17"/>
          <p:cNvSpPr/>
          <p:nvPr/>
        </p:nvSpPr>
        <p:spPr>
          <a:xfrm>
            <a:off x="815975" y="2979936"/>
            <a:ext cx="3414167" cy="1334740"/>
          </a:xfrm>
          <a:prstGeom prst="roundRect">
            <a:avLst>
              <a:gd name="adj" fmla="val 7374"/>
            </a:avLst>
          </a:prstGeom>
          <a:solidFill>
            <a:srgbClr val="FDFDFE"/>
          </a:solidFill>
          <a:ln w="6350">
            <a:solidFill>
              <a:srgbClr val="DFE3EC"/>
            </a:solidFill>
            <a:prstDash val="solid"/>
          </a:ln>
        </p:spPr>
      </p:sp>
      <p:sp>
        <p:nvSpPr>
          <p:cNvPr id="24" name="Text 18"/>
          <p:cNvSpPr/>
          <p:nvPr/>
        </p:nvSpPr>
        <p:spPr>
          <a:xfrm>
            <a:off x="996950" y="3160911"/>
            <a:ext cx="314378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D2330"/>
                </a:solidFill>
                <a:latin typeface="Arial" pitchFamily="34" charset="0"/>
                <a:ea typeface="Arial" pitchFamily="34" charset="-122"/>
                <a:cs typeface="Arial" pitchFamily="34" charset="-120"/>
              </a:rPr>
              <a:t>How to code it</a:t>
            </a:r>
            <a:endParaRPr lang="en-US" sz="1500" dirty="0"/>
          </a:p>
        </p:txBody>
      </p:sp>
      <p:sp>
        <p:nvSpPr>
          <p:cNvPr id="25" name="Text 19"/>
          <p:cNvSpPr/>
          <p:nvPr/>
        </p:nvSpPr>
        <p:spPr>
          <a:xfrm>
            <a:off x="996950" y="3453011"/>
            <a:ext cx="3143783"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An enum of states, a switch in Update(), and one function per state.</a:t>
            </a:r>
            <a:endParaRPr lang="en-US" sz="1300" dirty="0"/>
          </a:p>
        </p:txBody>
      </p:sp>
      <p:sp>
        <p:nvSpPr>
          <p:cNvPr id="26" name="Shape 20"/>
          <p:cNvSpPr/>
          <p:nvPr/>
        </p:nvSpPr>
        <p:spPr>
          <a:xfrm>
            <a:off x="4385717" y="2976761"/>
            <a:ext cx="3420517" cy="1341090"/>
          </a:xfrm>
          <a:prstGeom prst="roundRect">
            <a:avLst>
              <a:gd name="adj" fmla="val 7576"/>
            </a:avLst>
          </a:prstGeom>
          <a:solidFill>
            <a:srgbClr val="FDF5E6"/>
          </a:solidFill>
          <a:ln/>
        </p:spPr>
      </p:sp>
      <p:sp>
        <p:nvSpPr>
          <p:cNvPr id="27" name="Text 21"/>
          <p:cNvSpPr/>
          <p:nvPr/>
        </p:nvSpPr>
        <p:spPr>
          <a:xfrm>
            <a:off x="4563517" y="3154561"/>
            <a:ext cx="315686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7A4D0E"/>
                </a:solidFill>
                <a:latin typeface="Arial" pitchFamily="34" charset="0"/>
                <a:ea typeface="Arial" pitchFamily="34" charset="-122"/>
                <a:cs typeface="Arial" pitchFamily="34" charset="-120"/>
              </a:rPr>
              <a:t>Handle every input everywhere</a:t>
            </a:r>
            <a:endParaRPr lang="en-US" sz="1500" dirty="0"/>
          </a:p>
        </p:txBody>
      </p:sp>
      <p:sp>
        <p:nvSpPr>
          <p:cNvPr id="28" name="Text 22"/>
          <p:cNvSpPr/>
          <p:nvPr/>
        </p:nvSpPr>
        <p:spPr>
          <a:xfrm>
            <a:off x="4563517" y="3446661"/>
            <a:ext cx="3156864"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D2A08"/>
                </a:solidFill>
                <a:latin typeface="Arial" pitchFamily="34" charset="0"/>
                <a:ea typeface="Arial" pitchFamily="34" charset="-122"/>
                <a:cs typeface="Arial" pitchFamily="34" charset="-120"/>
              </a:rPr>
              <a:t>Decide what a collision does in each state, even if it's "ignore it". Otherwise the cycle can restart mid-way.</a:t>
            </a:r>
            <a:endParaRPr lang="en-US" sz="1300" dirty="0"/>
          </a:p>
        </p:txBody>
      </p:sp>
      <p:sp>
        <p:nvSpPr>
          <p:cNvPr id="29" name="Shape 23"/>
          <p:cNvSpPr/>
          <p:nvPr/>
        </p:nvSpPr>
        <p:spPr>
          <a:xfrm>
            <a:off x="7961809" y="2979936"/>
            <a:ext cx="3414216" cy="1334740"/>
          </a:xfrm>
          <a:prstGeom prst="roundRect">
            <a:avLst>
              <a:gd name="adj" fmla="val 7374"/>
            </a:avLst>
          </a:prstGeom>
          <a:solidFill>
            <a:srgbClr val="FDFDFE"/>
          </a:solidFill>
          <a:ln w="6350">
            <a:solidFill>
              <a:srgbClr val="DFE3EC"/>
            </a:solidFill>
            <a:prstDash val="solid"/>
          </a:ln>
        </p:spPr>
      </p:sp>
      <p:sp>
        <p:nvSpPr>
          <p:cNvPr id="30" name="Text 24"/>
          <p:cNvSpPr/>
          <p:nvPr/>
        </p:nvSpPr>
        <p:spPr>
          <a:xfrm>
            <a:off x="8142784" y="3160911"/>
            <a:ext cx="314383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D2330"/>
                </a:solidFill>
                <a:latin typeface="Arial" pitchFamily="34" charset="0"/>
                <a:ea typeface="Arial" pitchFamily="34" charset="-122"/>
                <a:cs typeface="Arial" pitchFamily="34" charset="-120"/>
              </a:rPr>
              <a:t>Frames ≠ seconds</a:t>
            </a:r>
            <a:endParaRPr lang="en-US" sz="1500" dirty="0"/>
          </a:p>
        </p:txBody>
      </p:sp>
      <p:sp>
        <p:nvSpPr>
          <p:cNvPr id="31" name="Text 25"/>
          <p:cNvSpPr/>
          <p:nvPr/>
        </p:nvSpPr>
        <p:spPr>
          <a:xfrm>
            <a:off x="8142784" y="3453011"/>
            <a:ext cx="314383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States timed by counting Update() calls run faster on a faster computer.</a:t>
            </a:r>
            <a:endParaRPr lang="en-US" sz="1300" dirty="0"/>
          </a:p>
        </p:txBody>
      </p:sp>
      <p:sp>
        <p:nvSpPr>
          <p:cNvPr id="32" name="Text 2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A4FD8"/>
                </a:solidFill>
                <a:latin typeface="Arial" pitchFamily="34" charset="0"/>
                <a:ea typeface="Arial" pitchFamily="34" charset="-122"/>
                <a:cs typeface="Arial" pitchFamily="34" charset="-120"/>
              </a:rPr>
              <a:t>3.5 AND 3.6 · ANIMATION</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Clips, states, and who owns the Transform</a:t>
            </a:r>
            <a:endParaRPr lang="en-US" sz="3200" dirty="0"/>
          </a:p>
        </p:txBody>
      </p:sp>
      <p:sp>
        <p:nvSpPr>
          <p:cNvPr id="4" name="Shape 2"/>
          <p:cNvSpPr/>
          <p:nvPr/>
        </p:nvSpPr>
        <p:spPr>
          <a:xfrm>
            <a:off x="815975" y="1953816"/>
            <a:ext cx="5175250" cy="1891010"/>
          </a:xfrm>
          <a:prstGeom prst="roundRect">
            <a:avLst>
              <a:gd name="adj" fmla="val 6548"/>
            </a:avLst>
          </a:prstGeom>
          <a:solidFill>
            <a:srgbClr val="FDFDFE"/>
          </a:solidFill>
          <a:ln w="6350">
            <a:solidFill>
              <a:srgbClr val="DFE3EC"/>
            </a:solidFill>
            <a:prstDash val="solid"/>
          </a:ln>
        </p:spPr>
      </p:sp>
      <p:sp>
        <p:nvSpPr>
          <p:cNvPr id="5" name="Text 3"/>
          <p:cNvSpPr/>
          <p:nvPr/>
        </p:nvSpPr>
        <p:spPr>
          <a:xfrm>
            <a:off x="1047750" y="2185591"/>
            <a:ext cx="48530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D2330"/>
                </a:solidFill>
                <a:latin typeface="Arial" pitchFamily="34" charset="0"/>
                <a:ea typeface="Arial" pitchFamily="34" charset="-122"/>
                <a:cs typeface="Arial" pitchFamily="34" charset="-120"/>
              </a:rPr>
              <a:t>Keyframe animation (3.5)</a:t>
            </a:r>
            <a:endParaRPr lang="en-US" sz="1700" dirty="0"/>
          </a:p>
        </p:txBody>
      </p:sp>
      <p:sp>
        <p:nvSpPr>
          <p:cNvPr id="6" name="Text 4"/>
          <p:cNvSpPr/>
          <p:nvPr/>
        </p:nvSpPr>
        <p:spPr>
          <a:xfrm>
            <a:off x="1145032" y="2546251"/>
            <a:ext cx="4748149" cy="10922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A clip changes values over time and returns to the start</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The Animator is an FSM: each state wraps a clip</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Parameters (Bool, Trigger) drive the transitions</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CrossFade() interrupts the current state from a script</a:t>
            </a:r>
            <a:endParaRPr lang="en-US" sz="1400" dirty="0"/>
          </a:p>
        </p:txBody>
      </p:sp>
      <p:sp>
        <p:nvSpPr>
          <p:cNvPr id="7" name="Shape 5"/>
          <p:cNvSpPr/>
          <p:nvPr/>
        </p:nvSpPr>
        <p:spPr>
          <a:xfrm>
            <a:off x="6200775" y="1953816"/>
            <a:ext cx="5175250" cy="1891010"/>
          </a:xfrm>
          <a:prstGeom prst="roundRect">
            <a:avLst>
              <a:gd name="adj" fmla="val 6548"/>
            </a:avLst>
          </a:prstGeom>
          <a:solidFill>
            <a:srgbClr val="FDFDFE"/>
          </a:solidFill>
          <a:ln w="6350">
            <a:solidFill>
              <a:srgbClr val="DFE3EC"/>
            </a:solidFill>
            <a:prstDash val="solid"/>
          </a:ln>
        </p:spPr>
      </p:sp>
      <p:sp>
        <p:nvSpPr>
          <p:cNvPr id="8" name="Text 6"/>
          <p:cNvSpPr/>
          <p:nvPr/>
        </p:nvSpPr>
        <p:spPr>
          <a:xfrm>
            <a:off x="6432550" y="2185591"/>
            <a:ext cx="4853051"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D2330"/>
                </a:solidFill>
                <a:latin typeface="Arial" pitchFamily="34" charset="0"/>
                <a:ea typeface="Arial" pitchFamily="34" charset="-122"/>
                <a:cs typeface="Arial" pitchFamily="34" charset="-120"/>
              </a:rPr>
              <a:t>Sprite animation (3.6)</a:t>
            </a:r>
            <a:endParaRPr lang="en-US" sz="1700" dirty="0"/>
          </a:p>
        </p:txBody>
      </p:sp>
      <p:sp>
        <p:nvSpPr>
          <p:cNvPr id="9" name="Text 7"/>
          <p:cNvSpPr/>
          <p:nvPr/>
        </p:nvSpPr>
        <p:spPr>
          <a:xfrm>
            <a:off x="6529832" y="2546251"/>
            <a:ext cx="4748149" cy="10922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Import a sprite sheet with Sprite Mode </a:t>
            </a:r>
            <a:r>
              <a:rPr lang="en-US" sz="1400" b="1" dirty="0">
                <a:solidFill>
                  <a:srgbClr val="4F586A"/>
                </a:solidFill>
                <a:latin typeface="Arial" pitchFamily="34" charset="0"/>
                <a:ea typeface="Arial" pitchFamily="34" charset="-122"/>
                <a:cs typeface="Arial" pitchFamily="34" charset="-120"/>
              </a:rPr>
              <a:t>Multiple</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Slice it in the Sprite Editor (by grid cell size)</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Drag the whole sheet into the scene to get an Animator</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Good animation is tedious and hard</a:t>
            </a:r>
            <a:endParaRPr lang="en-US" sz="1400" dirty="0"/>
          </a:p>
        </p:txBody>
      </p:sp>
      <p:sp>
        <p:nvSpPr>
          <p:cNvPr id="10" name="Shape 8"/>
          <p:cNvSpPr/>
          <p:nvPr/>
        </p:nvSpPr>
        <p:spPr>
          <a:xfrm>
            <a:off x="812800" y="4076601"/>
            <a:ext cx="10566400" cy="558800"/>
          </a:xfrm>
          <a:prstGeom prst="roundRect">
            <a:avLst>
              <a:gd name="adj" fmla="val 18182"/>
            </a:avLst>
          </a:prstGeom>
          <a:solidFill>
            <a:srgbClr val="FDF5E6"/>
          </a:solidFill>
          <a:ln/>
        </p:spPr>
      </p:sp>
      <p:sp>
        <p:nvSpPr>
          <p:cNvPr id="11" name="Shape 9"/>
          <p:cNvSpPr/>
          <p:nvPr/>
        </p:nvSpPr>
        <p:spPr>
          <a:xfrm>
            <a:off x="812800" y="4076601"/>
            <a:ext cx="10566400" cy="558800"/>
          </a:xfrm>
          <a:custGeom>
            <a:avLst/>
            <a:gdLst/>
            <a:ahLst/>
            <a:cxnLst/>
            <a:rect l="l" t="t" r="r" b="b"/>
            <a:pathLst>
              <a:path w="10566400" h="558800">
                <a:moveTo>
                  <a:pt x="101600" y="558800"/>
                </a:moveTo>
                <a:lnTo>
                  <a:pt x="101600" y="558800"/>
                </a:lnTo>
                <a:arcTo hR="101600" wR="101600" stAng="5400000" swAng="5400000"/>
                <a:lnTo>
                  <a:pt x="0" y="101600"/>
                </a:lnTo>
                <a:arcTo hR="101600" wR="101600" stAng="10800000" swAng="5400000"/>
                <a:lnTo>
                  <a:pt x="101600" y="0"/>
                </a:lnTo>
                <a:arcTo hR="101600" wR="50800" stAng="16200000" swAng="-5400000"/>
                <a:lnTo>
                  <a:pt x="50800" y="457200"/>
                </a:lnTo>
                <a:arcTo hR="101600" wR="50800" stAng="10800000" swAng="-5400000"/>
                <a:close/>
              </a:path>
            </a:pathLst>
          </a:custGeom>
          <a:solidFill>
            <a:srgbClr val="B7791F"/>
          </a:solidFill>
          <a:ln/>
        </p:spPr>
      </p:sp>
      <p:pic>
        <p:nvPicPr>
          <p:cNvPr id="12" name="Image 0" descr="Warning">    </p:cNvPr>
          <p:cNvPicPr>
            <a:picLocks noChangeAspect="1"/>
          </p:cNvPicPr>
          <p:nvPr/>
        </p:nvPicPr>
        <p:blipFill>
          <a:blip r:embed="rId1"/>
          <a:srcRect l="0" r="0" t="0" b="0"/>
          <a:stretch/>
        </p:blipFill>
        <p:spPr>
          <a:xfrm>
            <a:off x="1066800" y="4229001"/>
            <a:ext cx="254000" cy="254000"/>
          </a:xfrm>
          <a:prstGeom prst="rect">
            <a:avLst/>
          </a:prstGeom>
        </p:spPr>
      </p:pic>
      <p:sp>
        <p:nvSpPr>
          <p:cNvPr id="13" name="Text 10"/>
          <p:cNvSpPr/>
          <p:nvPr/>
        </p:nvSpPr>
        <p:spPr>
          <a:xfrm>
            <a:off x="1447800" y="4231531"/>
            <a:ext cx="993140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3D2A08"/>
                </a:solidFill>
                <a:latin typeface="Arial" pitchFamily="34" charset="0"/>
                <a:ea typeface="Arial" pitchFamily="34" charset="-122"/>
                <a:cs typeface="Arial" pitchFamily="34" charset="-120"/>
              </a:rPr>
              <a:t>Whatever the Animator animates, it controls.</a:t>
            </a:r>
            <a:r>
              <a:rPr lang="en-US" sz="1400" dirty="0">
                <a:solidFill>
                  <a:srgbClr val="3D2A08"/>
                </a:solidFill>
                <a:latin typeface="Arial" pitchFamily="34" charset="0"/>
                <a:ea typeface="Arial" pitchFamily="34" charset="-122"/>
                <a:cs typeface="Arial" pitchFamily="34" charset="-120"/>
              </a:rPr>
              <a:t> A script that changes the same property has no lasting effect.</a:t>
            </a:r>
            <a:endParaRPr lang="en-US" sz="1400" dirty="0"/>
          </a:p>
        </p:txBody>
      </p:sp>
      <p:sp>
        <p:nvSpPr>
          <p:cNvPr id="14"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B2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9CBCFF"/>
                </a:solidFill>
                <a:latin typeface="Arial" pitchFamily="34" charset="0"/>
                <a:ea typeface="Arial" pitchFamily="34" charset="-122"/>
                <a:cs typeface="Arial" pitchFamily="34" charset="-120"/>
              </a:rPr>
              <a:t>3.7 · TILE PALETTES AND TILEMAPS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F3F5FA"/>
                </a:solidFill>
                <a:latin typeface="Arial" pitchFamily="34" charset="0"/>
                <a:ea typeface="Arial" pitchFamily="34" charset="-122"/>
                <a:cs typeface="Arial" pitchFamily="34" charset="-120"/>
              </a:rPr>
              <a:t>Paint a level, one map per job</a:t>
            </a:r>
            <a:endParaRPr lang="en-US" sz="3200" dirty="0"/>
          </a:p>
        </p:txBody>
      </p:sp>
      <p:sp>
        <p:nvSpPr>
          <p:cNvPr id="4" name="Shape 2"/>
          <p:cNvSpPr/>
          <p:nvPr/>
        </p:nvSpPr>
        <p:spPr>
          <a:xfrm>
            <a:off x="812800" y="2001441"/>
            <a:ext cx="3403600" cy="1843881"/>
          </a:xfrm>
          <a:prstGeom prst="roundRect">
            <a:avLst>
              <a:gd name="adj" fmla="val 6888"/>
            </a:avLst>
          </a:prstGeom>
          <a:solidFill>
            <a:srgbClr val="222A42"/>
          </a:solidFill>
          <a:ln/>
        </p:spPr>
      </p:sp>
      <p:sp>
        <p:nvSpPr>
          <p:cNvPr id="5" name="Text 3"/>
          <p:cNvSpPr/>
          <p:nvPr/>
        </p:nvSpPr>
        <p:spPr>
          <a:xfrm>
            <a:off x="1041400" y="2230041"/>
            <a:ext cx="30347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9CBCFF"/>
                </a:solidFill>
                <a:latin typeface="Arial" pitchFamily="34" charset="0"/>
                <a:ea typeface="Arial" pitchFamily="34" charset="-122"/>
                <a:cs typeface="Arial" pitchFamily="34" charset="-120"/>
              </a:rPr>
              <a:t>ORDER IN LAYER 0</a:t>
            </a:r>
            <a:endParaRPr lang="en-US" sz="1200" dirty="0"/>
          </a:p>
        </p:txBody>
      </p:sp>
      <p:sp>
        <p:nvSpPr>
          <p:cNvPr id="6" name="Text 4"/>
          <p:cNvSpPr/>
          <p:nvPr/>
        </p:nvSpPr>
        <p:spPr>
          <a:xfrm>
            <a:off x="1041400" y="2519561"/>
            <a:ext cx="30347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3F5FA"/>
                </a:solidFill>
                <a:latin typeface="Arial" pitchFamily="34" charset="0"/>
                <a:ea typeface="Arial" pitchFamily="34" charset="-122"/>
                <a:cs typeface="Arial" pitchFamily="34" charset="-120"/>
              </a:rPr>
              <a:t>Background</a:t>
            </a:r>
            <a:endParaRPr lang="en-US" sz="1800" dirty="0"/>
          </a:p>
        </p:txBody>
      </p:sp>
      <p:sp>
        <p:nvSpPr>
          <p:cNvPr id="7" name="Text 5"/>
          <p:cNvSpPr/>
          <p:nvPr/>
        </p:nvSpPr>
        <p:spPr>
          <a:xfrm>
            <a:off x="1041400" y="2870051"/>
            <a:ext cx="303479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Scenery only: no collider, drawn behind everything.</a:t>
            </a:r>
            <a:endParaRPr lang="en-US" sz="1400" dirty="0"/>
          </a:p>
        </p:txBody>
      </p:sp>
      <p:sp>
        <p:nvSpPr>
          <p:cNvPr id="8" name="Shape 6"/>
          <p:cNvSpPr/>
          <p:nvPr/>
        </p:nvSpPr>
        <p:spPr>
          <a:xfrm>
            <a:off x="4394200" y="2001441"/>
            <a:ext cx="3403600" cy="1843881"/>
          </a:xfrm>
          <a:prstGeom prst="roundRect">
            <a:avLst>
              <a:gd name="adj" fmla="val 6888"/>
            </a:avLst>
          </a:prstGeom>
          <a:solidFill>
            <a:srgbClr val="222A42"/>
          </a:solidFill>
          <a:ln/>
        </p:spPr>
      </p:sp>
      <p:sp>
        <p:nvSpPr>
          <p:cNvPr id="9" name="Text 7"/>
          <p:cNvSpPr/>
          <p:nvPr/>
        </p:nvSpPr>
        <p:spPr>
          <a:xfrm>
            <a:off x="4622800" y="2230041"/>
            <a:ext cx="30347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9CBCFF"/>
                </a:solidFill>
                <a:latin typeface="Arial" pitchFamily="34" charset="0"/>
                <a:ea typeface="Arial" pitchFamily="34" charset="-122"/>
                <a:cs typeface="Arial" pitchFamily="34" charset="-120"/>
              </a:rPr>
              <a:t>ORDER IN LAYER 1</a:t>
            </a:r>
            <a:endParaRPr lang="en-US" sz="1200" dirty="0"/>
          </a:p>
        </p:txBody>
      </p:sp>
      <p:sp>
        <p:nvSpPr>
          <p:cNvPr id="10" name="Text 8"/>
          <p:cNvSpPr/>
          <p:nvPr/>
        </p:nvSpPr>
        <p:spPr>
          <a:xfrm>
            <a:off x="4622800" y="2519561"/>
            <a:ext cx="30347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3F5FA"/>
                </a:solidFill>
                <a:latin typeface="Arial" pitchFamily="34" charset="0"/>
                <a:ea typeface="Arial" pitchFamily="34" charset="-122"/>
                <a:cs typeface="Arial" pitchFamily="34" charset="-120"/>
              </a:rPr>
              <a:t>Platforms</a:t>
            </a:r>
            <a:endParaRPr lang="en-US" sz="1800" dirty="0"/>
          </a:p>
        </p:txBody>
      </p:sp>
      <p:sp>
        <p:nvSpPr>
          <p:cNvPr id="11" name="Text 9"/>
          <p:cNvSpPr/>
          <p:nvPr/>
        </p:nvSpPr>
        <p:spPr>
          <a:xfrm>
            <a:off x="4622800" y="2870051"/>
            <a:ext cx="30347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TilemapCollider2D merged by a CompositeCollider2D, so the hero can stand on it.</a:t>
            </a:r>
            <a:endParaRPr lang="en-US" sz="1400" dirty="0"/>
          </a:p>
        </p:txBody>
      </p:sp>
      <p:sp>
        <p:nvSpPr>
          <p:cNvPr id="12" name="Shape 10"/>
          <p:cNvSpPr/>
          <p:nvPr/>
        </p:nvSpPr>
        <p:spPr>
          <a:xfrm>
            <a:off x="7975600" y="2001441"/>
            <a:ext cx="3403600" cy="1843881"/>
          </a:xfrm>
          <a:prstGeom prst="roundRect">
            <a:avLst>
              <a:gd name="adj" fmla="val 6888"/>
            </a:avLst>
          </a:prstGeom>
          <a:solidFill>
            <a:srgbClr val="222A42"/>
          </a:solidFill>
          <a:ln/>
        </p:spPr>
      </p:sp>
      <p:sp>
        <p:nvSpPr>
          <p:cNvPr id="13" name="Text 11"/>
          <p:cNvSpPr/>
          <p:nvPr/>
        </p:nvSpPr>
        <p:spPr>
          <a:xfrm>
            <a:off x="8204200" y="2230041"/>
            <a:ext cx="30347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9CBCFF"/>
                </a:solidFill>
                <a:latin typeface="Arial" pitchFamily="34" charset="0"/>
                <a:ea typeface="Arial" pitchFamily="34" charset="-122"/>
                <a:cs typeface="Arial" pitchFamily="34" charset="-120"/>
              </a:rPr>
              <a:t>ORDER IN LAYER 2</a:t>
            </a:r>
            <a:endParaRPr lang="en-US" sz="1200" dirty="0"/>
          </a:p>
        </p:txBody>
      </p:sp>
      <p:sp>
        <p:nvSpPr>
          <p:cNvPr id="14" name="Text 12"/>
          <p:cNvSpPr/>
          <p:nvPr/>
        </p:nvSpPr>
        <p:spPr>
          <a:xfrm>
            <a:off x="8204200" y="2519561"/>
            <a:ext cx="30347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3F5FA"/>
                </a:solidFill>
                <a:latin typeface="Arial" pitchFamily="34" charset="0"/>
                <a:ea typeface="Arial" pitchFamily="34" charset="-122"/>
                <a:cs typeface="Arial" pitchFamily="34" charset="-120"/>
              </a:rPr>
              <a:t>HeroKnight</a:t>
            </a:r>
            <a:endParaRPr lang="en-US" sz="1800" dirty="0"/>
          </a:p>
        </p:txBody>
      </p:sp>
      <p:sp>
        <p:nvSpPr>
          <p:cNvPr id="15" name="Text 13"/>
          <p:cNvSpPr/>
          <p:nvPr/>
        </p:nvSpPr>
        <p:spPr>
          <a:xfrm>
            <a:off x="8204200" y="2870051"/>
            <a:ext cx="303479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Needs its own Rigidbody2D and Collider2D, and draws in front.</a:t>
            </a:r>
            <a:endParaRPr lang="en-US" sz="1400" dirty="0"/>
          </a:p>
        </p:txBody>
      </p:sp>
      <p:sp>
        <p:nvSpPr>
          <p:cNvPr id="16" name="Text 14"/>
          <p:cNvSpPr/>
          <p:nvPr/>
        </p:nvSpPr>
        <p:spPr>
          <a:xfrm>
            <a:off x="812800" y="4099322"/>
            <a:ext cx="10883392"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A"/>
                </a:solidFill>
                <a:latin typeface="Arial" pitchFamily="34" charset="0"/>
                <a:ea typeface="Arial" pitchFamily="34" charset="-122"/>
                <a:cs typeface="Arial" pitchFamily="34" charset="-120"/>
              </a:rPr>
              <a:t>Paint with a </a:t>
            </a:r>
            <a:r>
              <a:rPr lang="en-US" sz="1500" b="1" dirty="0">
                <a:solidFill>
                  <a:srgbClr val="C9D3EA"/>
                </a:solidFill>
                <a:latin typeface="Arial" pitchFamily="34" charset="0"/>
                <a:ea typeface="Arial" pitchFamily="34" charset="-122"/>
                <a:cs typeface="Arial" pitchFamily="34" charset="-120"/>
              </a:rPr>
              <a:t>Tile Palette</a:t>
            </a:r>
            <a:r>
              <a:rPr lang="en-US" sz="1500" dirty="0">
                <a:solidFill>
                  <a:srgbClr val="C9D3EA"/>
                </a:solidFill>
                <a:latin typeface="Arial" pitchFamily="34" charset="0"/>
                <a:ea typeface="Arial" pitchFamily="34" charset="-122"/>
                <a:cs typeface="Arial" pitchFamily="34" charset="-120"/>
              </a:rPr>
              <a:t> onto the map you choose. Only maps with a TilemapCollider2D collide, and a collision still needs a Collider2D on both sides and a Rigidbody2D on at least one.</a:t>
            </a:r>
            <a:endParaRPr lang="en-US" sz="15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AA6C2"/>
                </a:solidFill>
                <a:latin typeface="Arial" pitchFamily="34" charset="0"/>
                <a:ea typeface="Arial" pitchFamily="34" charset="-122"/>
                <a:cs typeface="Arial" pitchFamily="34" charset="-120"/>
              </a:rPr>
              <a:t>Module 3 · Summary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1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Randomness and turning</a:t>
            </a:r>
            <a:endParaRPr lang="en-US" sz="3200" dirty="0"/>
          </a:p>
        </p:txBody>
      </p:sp>
      <p:sp>
        <p:nvSpPr>
          <p:cNvPr id="4" name="Shape 2"/>
          <p:cNvSpPr/>
          <p:nvPr/>
        </p:nvSpPr>
        <p:spPr>
          <a:xfrm>
            <a:off x="815975" y="1953816"/>
            <a:ext cx="3397250" cy="2965202"/>
          </a:xfrm>
          <a:prstGeom prst="roundRect">
            <a:avLst>
              <a:gd name="adj" fmla="val 4176"/>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1</a:t>
            </a:r>
            <a:endParaRPr lang="en-US" sz="1800" dirty="0"/>
          </a:p>
        </p:txBody>
      </p:sp>
      <p:sp>
        <p:nvSpPr>
          <p:cNvPr id="6" name="Text 4"/>
          <p:cNvSpPr/>
          <p:nvPr/>
        </p:nvSpPr>
        <p:spPr>
          <a:xfrm>
            <a:off x="10223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box is centered at (0, 0), 80 wide and 40 tall. Random.value returns 0.5 for x, then 0.25 for y. Where is the new spot?</a:t>
            </a:r>
            <a:endParaRPr lang="en-US" sz="1400" dirty="0"/>
          </a:p>
        </p:txBody>
      </p:sp>
      <p:sp>
        <p:nvSpPr>
          <p:cNvPr id="7" name="Text 5"/>
          <p:cNvSpPr/>
          <p:nvPr/>
        </p:nvSpPr>
        <p:spPr>
          <a:xfrm>
            <a:off x="10223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(0, −10)</a:t>
            </a:r>
            <a:endParaRPr lang="en-US" sz="1300" dirty="0"/>
          </a:p>
        </p:txBody>
      </p:sp>
      <p:sp>
        <p:nvSpPr>
          <p:cNvPr id="8" name="Text 6"/>
          <p:cNvSpPr/>
          <p:nvPr/>
        </p:nvSpPr>
        <p:spPr>
          <a:xfrm>
            <a:off x="10223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(40, 10)</a:t>
            </a:r>
            <a:endParaRPr lang="en-US" sz="1300" dirty="0"/>
          </a:p>
        </p:txBody>
      </p:sp>
      <p:sp>
        <p:nvSpPr>
          <p:cNvPr id="9" name="Text 7"/>
          <p:cNvSpPr/>
          <p:nvPr/>
        </p:nvSpPr>
        <p:spPr>
          <a:xfrm>
            <a:off x="10223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(0.5, 0.25)</a:t>
            </a:r>
            <a:endParaRPr lang="en-US" sz="1300" dirty="0"/>
          </a:p>
        </p:txBody>
      </p:sp>
      <p:sp>
        <p:nvSpPr>
          <p:cNvPr id="10" name="Text 8"/>
          <p:cNvSpPr/>
          <p:nvPr/>
        </p:nvSpPr>
        <p:spPr>
          <a:xfrm>
            <a:off x="10223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(−20, −30)</a:t>
            </a:r>
            <a:endParaRPr lang="en-US" sz="1300" dirty="0"/>
          </a:p>
        </p:txBody>
      </p:sp>
      <p:sp>
        <p:nvSpPr>
          <p:cNvPr id="11" name="Shape 9"/>
          <p:cNvSpPr/>
          <p:nvPr/>
        </p:nvSpPr>
        <p:spPr>
          <a:xfrm>
            <a:off x="4397375" y="1953816"/>
            <a:ext cx="3397250" cy="2965202"/>
          </a:xfrm>
          <a:prstGeom prst="roundRect">
            <a:avLst>
              <a:gd name="adj" fmla="val 4176"/>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2</a:t>
            </a:r>
            <a:endParaRPr lang="en-US" sz="1800" dirty="0"/>
          </a:p>
        </p:txBody>
      </p:sp>
      <p:sp>
        <p:nvSpPr>
          <p:cNvPr id="13" name="Text 11"/>
          <p:cNvSpPr/>
          <p:nvPr/>
        </p:nvSpPr>
        <p:spPr>
          <a:xfrm>
            <a:off x="46037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An enemy needs a random speed between 5 and 15. Which expression gives it?</a:t>
            </a:r>
            <a:endParaRPr lang="en-US" sz="1400" dirty="0"/>
          </a:p>
        </p:txBody>
      </p:sp>
      <p:sp>
        <p:nvSpPr>
          <p:cNvPr id="14" name="Text 12"/>
          <p:cNvSpPr/>
          <p:nvPr/>
        </p:nvSpPr>
        <p:spPr>
          <a:xfrm>
            <a:off x="4603750" y="335265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F586A"/>
                </a:solidFill>
                <a:latin typeface="Courier New" pitchFamily="49" charset="0"/>
                <a:ea typeface="Courier New" pitchFamily="49" charset="-122"/>
                <a:cs typeface="Courier New" pitchFamily="49" charset="-120"/>
              </a:rPr>
              <a:t>a. Random.value * 15f</a:t>
            </a:r>
            <a:endParaRPr lang="en-US" sz="1200" dirty="0"/>
          </a:p>
        </p:txBody>
      </p:sp>
      <p:sp>
        <p:nvSpPr>
          <p:cNvPr id="15" name="Text 13"/>
          <p:cNvSpPr/>
          <p:nvPr/>
        </p:nvSpPr>
        <p:spPr>
          <a:xfrm>
            <a:off x="4603750" y="364217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F586A"/>
                </a:solidFill>
                <a:latin typeface="Courier New" pitchFamily="49" charset="0"/>
                <a:ea typeface="Courier New" pitchFamily="49" charset="-122"/>
                <a:cs typeface="Courier New" pitchFamily="49" charset="-120"/>
              </a:rPr>
              <a:t>b. 5f + Random.value * 10f</a:t>
            </a:r>
            <a:endParaRPr lang="en-US" sz="1200" dirty="0"/>
          </a:p>
        </p:txBody>
      </p:sp>
      <p:sp>
        <p:nvSpPr>
          <p:cNvPr id="16" name="Text 14"/>
          <p:cNvSpPr/>
          <p:nvPr/>
        </p:nvSpPr>
        <p:spPr>
          <a:xfrm>
            <a:off x="4603750" y="3931692"/>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F586A"/>
                </a:solidFill>
                <a:latin typeface="Courier New" pitchFamily="49" charset="0"/>
                <a:ea typeface="Courier New" pitchFamily="49" charset="-122"/>
                <a:cs typeface="Courier New" pitchFamily="49" charset="-120"/>
              </a:rPr>
              <a:t>c. Random.value * 10f - 5f</a:t>
            </a:r>
            <a:endParaRPr lang="en-US" sz="1200" dirty="0"/>
          </a:p>
        </p:txBody>
      </p:sp>
      <p:sp>
        <p:nvSpPr>
          <p:cNvPr id="17" name="Text 15"/>
          <p:cNvSpPr/>
          <p:nvPr/>
        </p:nvSpPr>
        <p:spPr>
          <a:xfrm>
            <a:off x="4603750" y="4221212"/>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F586A"/>
                </a:solidFill>
                <a:latin typeface="Courier New" pitchFamily="49" charset="0"/>
                <a:ea typeface="Courier New" pitchFamily="49" charset="-122"/>
                <a:cs typeface="Courier New" pitchFamily="49" charset="-120"/>
              </a:rPr>
              <a:t>d. Random.value - 5f * 10f</a:t>
            </a:r>
            <a:endParaRPr lang="en-US" sz="1200" dirty="0"/>
          </a:p>
        </p:txBody>
      </p:sp>
      <p:sp>
        <p:nvSpPr>
          <p:cNvPr id="18" name="Shape 16"/>
          <p:cNvSpPr/>
          <p:nvPr/>
        </p:nvSpPr>
        <p:spPr>
          <a:xfrm>
            <a:off x="7978775" y="1953816"/>
            <a:ext cx="3397250" cy="2965202"/>
          </a:xfrm>
          <a:prstGeom prst="roundRect">
            <a:avLst>
              <a:gd name="adj" fmla="val 4176"/>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3</a:t>
            </a:r>
            <a:endParaRPr lang="en-US" sz="1800" dirty="0"/>
          </a:p>
        </p:txBody>
      </p:sp>
      <p:sp>
        <p:nvSpPr>
          <p:cNvPr id="20" name="Text 18"/>
          <p:cNvSpPr/>
          <p:nvPr/>
        </p:nvSpPr>
        <p:spPr>
          <a:xfrm>
            <a:off x="81851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PointAtPosition() is called with r = 1 every frame. How does the arrow turn?</a:t>
            </a:r>
            <a:endParaRPr lang="en-US" sz="1400" dirty="0"/>
          </a:p>
        </p:txBody>
      </p:sp>
      <p:sp>
        <p:nvSpPr>
          <p:cNvPr id="21" name="Text 19"/>
          <p:cNvSpPr/>
          <p:nvPr/>
        </p:nvSpPr>
        <p:spPr>
          <a:xfrm>
            <a:off x="8185150" y="3352651"/>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It snaps to face the target in one frame</a:t>
            </a:r>
            <a:endParaRPr lang="en-US" sz="1300" dirty="0"/>
          </a:p>
        </p:txBody>
      </p:sp>
      <p:sp>
        <p:nvSpPr>
          <p:cNvPr id="22" name="Text 20"/>
          <p:cNvSpPr/>
          <p:nvPr/>
        </p:nvSpPr>
        <p:spPr>
          <a:xfrm>
            <a:off x="8185150" y="38745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It turns gradually, twice as fast</a:t>
            </a:r>
            <a:endParaRPr lang="en-US" sz="1300" dirty="0"/>
          </a:p>
        </p:txBody>
      </p:sp>
      <p:sp>
        <p:nvSpPr>
          <p:cNvPr id="23" name="Text 21"/>
          <p:cNvSpPr/>
          <p:nvPr/>
        </p:nvSpPr>
        <p:spPr>
          <a:xfrm>
            <a:off x="8185150" y="41735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It never turns</a:t>
            </a:r>
            <a:endParaRPr lang="en-US" sz="1300" dirty="0"/>
          </a:p>
        </p:txBody>
      </p:sp>
      <p:sp>
        <p:nvSpPr>
          <p:cNvPr id="24" name="Text 22"/>
          <p:cNvSpPr/>
          <p:nvPr/>
        </p:nvSpPr>
        <p:spPr>
          <a:xfrm>
            <a:off x="8185150" y="447263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It turns away from the target</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2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State machines and tilemaps</a:t>
            </a:r>
            <a:endParaRPr lang="en-US" sz="3200" dirty="0"/>
          </a:p>
        </p:txBody>
      </p:sp>
      <p:sp>
        <p:nvSpPr>
          <p:cNvPr id="4" name="Shape 2"/>
          <p:cNvSpPr/>
          <p:nvPr/>
        </p:nvSpPr>
        <p:spPr>
          <a:xfrm>
            <a:off x="815975" y="1953816"/>
            <a:ext cx="3397250" cy="2965202"/>
          </a:xfrm>
          <a:prstGeom prst="roundRect">
            <a:avLst>
              <a:gd name="adj" fmla="val 4176"/>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4</a:t>
            </a:r>
            <a:endParaRPr lang="en-US" sz="1800" dirty="0"/>
          </a:p>
        </p:txBody>
      </p:sp>
      <p:sp>
        <p:nvSpPr>
          <p:cNvPr id="6" name="Text 4"/>
          <p:cNvSpPr/>
          <p:nvPr/>
        </p:nvSpPr>
        <p:spPr>
          <a:xfrm>
            <a:off x="10223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state ends after 90 Update() calls. How long does it last at 30 fps, and at 90 fps?</a:t>
            </a:r>
            <a:endParaRPr lang="en-US" sz="1400" dirty="0"/>
          </a:p>
        </p:txBody>
      </p:sp>
      <p:sp>
        <p:nvSpPr>
          <p:cNvPr id="7" name="Text 5"/>
          <p:cNvSpPr/>
          <p:nvPr/>
        </p:nvSpPr>
        <p:spPr>
          <a:xfrm>
            <a:off x="10223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3 seconds and 1 second</a:t>
            </a:r>
            <a:endParaRPr lang="en-US" sz="1300" dirty="0"/>
          </a:p>
        </p:txBody>
      </p:sp>
      <p:sp>
        <p:nvSpPr>
          <p:cNvPr id="8" name="Text 6"/>
          <p:cNvSpPr/>
          <p:nvPr/>
        </p:nvSpPr>
        <p:spPr>
          <a:xfrm>
            <a:off x="10223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1.5 seconds on both</a:t>
            </a:r>
            <a:endParaRPr lang="en-US" sz="1300" dirty="0"/>
          </a:p>
        </p:txBody>
      </p:sp>
      <p:sp>
        <p:nvSpPr>
          <p:cNvPr id="9" name="Text 7"/>
          <p:cNvSpPr/>
          <p:nvPr/>
        </p:nvSpPr>
        <p:spPr>
          <a:xfrm>
            <a:off x="10223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90 seconds on both</a:t>
            </a:r>
            <a:endParaRPr lang="en-US" sz="1300" dirty="0"/>
          </a:p>
        </p:txBody>
      </p:sp>
      <p:sp>
        <p:nvSpPr>
          <p:cNvPr id="10" name="Text 8"/>
          <p:cNvSpPr/>
          <p:nvPr/>
        </p:nvSpPr>
        <p:spPr>
          <a:xfrm>
            <a:off x="10223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1 second on both</a:t>
            </a:r>
            <a:endParaRPr lang="en-US" sz="1300" dirty="0"/>
          </a:p>
        </p:txBody>
      </p:sp>
      <p:sp>
        <p:nvSpPr>
          <p:cNvPr id="11" name="Shape 9"/>
          <p:cNvSpPr/>
          <p:nvPr/>
        </p:nvSpPr>
        <p:spPr>
          <a:xfrm>
            <a:off x="4397375" y="1953816"/>
            <a:ext cx="3397250" cy="2965202"/>
          </a:xfrm>
          <a:prstGeom prst="roundRect">
            <a:avLst>
              <a:gd name="adj" fmla="val 4176"/>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5</a:t>
            </a:r>
            <a:endParaRPr lang="en-US" sz="1800" dirty="0"/>
          </a:p>
        </p:txBody>
      </p:sp>
      <p:sp>
        <p:nvSpPr>
          <p:cNvPr id="13" name="Text 11"/>
          <p:cNvSpPr/>
          <p:nvPr/>
        </p:nvSpPr>
        <p:spPr>
          <a:xfrm>
            <a:off x="46037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The collision handler starts a new cycle only when the state is Rest. The Plane is hit while it's shrinking. What happens?</a:t>
            </a:r>
            <a:endParaRPr lang="en-US" sz="1400" dirty="0"/>
          </a:p>
        </p:txBody>
      </p:sp>
      <p:sp>
        <p:nvSpPr>
          <p:cNvPr id="14" name="Text 12"/>
          <p:cNvSpPr/>
          <p:nvPr/>
        </p:nvSpPr>
        <p:spPr>
          <a:xfrm>
            <a:off x="46037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It starts enlarging again at once</a:t>
            </a:r>
            <a:endParaRPr lang="en-US" sz="1300" dirty="0"/>
          </a:p>
        </p:txBody>
      </p:sp>
      <p:sp>
        <p:nvSpPr>
          <p:cNvPr id="15" name="Text 13"/>
          <p:cNvSpPr/>
          <p:nvPr/>
        </p:nvSpPr>
        <p:spPr>
          <a:xfrm>
            <a:off x="46037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The hit is ignored; the cycle finishes</a:t>
            </a:r>
            <a:endParaRPr lang="en-US" sz="1300" dirty="0"/>
          </a:p>
        </p:txBody>
      </p:sp>
      <p:sp>
        <p:nvSpPr>
          <p:cNvPr id="16" name="Text 14"/>
          <p:cNvSpPr/>
          <p:nvPr/>
        </p:nvSpPr>
        <p:spPr>
          <a:xfrm>
            <a:off x="46037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The Plane freezes in place</a:t>
            </a:r>
            <a:endParaRPr lang="en-US" sz="1300" dirty="0"/>
          </a:p>
        </p:txBody>
      </p:sp>
      <p:sp>
        <p:nvSpPr>
          <p:cNvPr id="17" name="Text 15"/>
          <p:cNvSpPr/>
          <p:nvPr/>
        </p:nvSpPr>
        <p:spPr>
          <a:xfrm>
            <a:off x="46037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Unity reports an error</a:t>
            </a:r>
            <a:endParaRPr lang="en-US" sz="1300" dirty="0"/>
          </a:p>
        </p:txBody>
      </p:sp>
      <p:sp>
        <p:nvSpPr>
          <p:cNvPr id="18" name="Shape 16"/>
          <p:cNvSpPr/>
          <p:nvPr/>
        </p:nvSpPr>
        <p:spPr>
          <a:xfrm>
            <a:off x="7978775" y="1953816"/>
            <a:ext cx="3397250" cy="2965202"/>
          </a:xfrm>
          <a:prstGeom prst="roundRect">
            <a:avLst>
              <a:gd name="adj" fmla="val 4176"/>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6</a:t>
            </a:r>
            <a:endParaRPr lang="en-US" sz="1800" dirty="0"/>
          </a:p>
        </p:txBody>
      </p:sp>
      <p:sp>
        <p:nvSpPr>
          <p:cNvPr id="20" name="Text 18"/>
          <p:cNvSpPr/>
          <p:nvPr/>
        </p:nvSpPr>
        <p:spPr>
          <a:xfrm>
            <a:off x="81851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The HeroKnight falls straight through the tiles painted in the Platforms map. What is most likely missing?</a:t>
            </a:r>
            <a:endParaRPr lang="en-US" sz="1400" dirty="0"/>
          </a:p>
        </p:txBody>
      </p:sp>
      <p:sp>
        <p:nvSpPr>
          <p:cNvPr id="21" name="Text 19"/>
          <p:cNvSpPr/>
          <p:nvPr/>
        </p:nvSpPr>
        <p:spPr>
          <a:xfrm>
            <a:off x="81851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A TilemapCollider2D on Platforms</a:t>
            </a:r>
            <a:endParaRPr lang="en-US" sz="1300" dirty="0"/>
          </a:p>
        </p:txBody>
      </p:sp>
      <p:sp>
        <p:nvSpPr>
          <p:cNvPr id="22" name="Text 20"/>
          <p:cNvSpPr/>
          <p:nvPr/>
        </p:nvSpPr>
        <p:spPr>
          <a:xfrm>
            <a:off x="81851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A higher Order in Layer for the hero</a:t>
            </a:r>
            <a:endParaRPr lang="en-US" sz="1300" dirty="0"/>
          </a:p>
        </p:txBody>
      </p:sp>
      <p:sp>
        <p:nvSpPr>
          <p:cNvPr id="23" name="Text 21"/>
          <p:cNvSpPr/>
          <p:nvPr/>
        </p:nvSpPr>
        <p:spPr>
          <a:xfrm>
            <a:off x="81851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Painting the tiles on Background</a:t>
            </a:r>
            <a:endParaRPr lang="en-US" sz="1300" dirty="0"/>
          </a:p>
        </p:txBody>
      </p:sp>
      <p:sp>
        <p:nvSpPr>
          <p:cNvPr id="24" name="Text 22"/>
          <p:cNvSpPr/>
          <p:nvPr/>
        </p:nvSpPr>
        <p:spPr>
          <a:xfrm>
            <a:off x="81851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Removing the hero's Rigidbody2D</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ANSWERS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Answers and why</a:t>
            </a:r>
            <a:endParaRPr lang="en-US" sz="3200" dirty="0"/>
          </a:p>
        </p:txBody>
      </p:sp>
      <p:sp>
        <p:nvSpPr>
          <p:cNvPr id="4" name="Shape 2"/>
          <p:cNvSpPr/>
          <p:nvPr/>
        </p:nvSpPr>
        <p:spPr>
          <a:xfrm>
            <a:off x="815975" y="1953816"/>
            <a:ext cx="10560050" cy="2686695"/>
          </a:xfrm>
          <a:prstGeom prst="roundRect">
            <a:avLst>
              <a:gd name="adj" fmla="val 4609"/>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2515245"/>
        </p:xfrm>
        <a:graphic>
          <a:graphicData uri="http://schemas.openxmlformats.org/drawingml/2006/table">
            <a:tbl>
              <a:tblPr/>
              <a:tblGrid>
                <a:gridCol w="614172"/>
                <a:gridCol w="1023620"/>
                <a:gridCol w="8598408"/>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Answer</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x = −40 + 0.5 × 80 = 0; y = −20 + 0.25 × 40 = −10.</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min + Random.value × (max − min) = 5 + Random.value × 10. Option d is a precedence bug.</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LerpUnclamped(up, v, 1) is exactly v: no gradual turn. Gradual turning needs a small r.</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4</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90 ÷ 30 = 3 s and 90 ÷ 90 = 1 s: counting frames ties the timing to the frame rate.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collision is handled in every state: outside Rest, it's ignored, so the cycle can't restart.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6</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Only maps with a TilemapCollider2D collide (merge it with a CompositeCollider2D).</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A12"/>
                </a:solidFill>
                <a:latin typeface="Arial" pitchFamily="34" charset="0"/>
                <a:ea typeface="Arial" pitchFamily="34" charset="-122"/>
                <a:cs typeface="Arial" pitchFamily="34" charset="-120"/>
              </a:rPr>
              <a:t>BEFORE NEXT CLASS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Practice, then on to Module 4</a:t>
            </a:r>
            <a:endParaRPr lang="en-US" sz="3200" dirty="0"/>
          </a:p>
        </p:txBody>
      </p:sp>
      <p:sp>
        <p:nvSpPr>
          <p:cNvPr id="4" name="Shape 2"/>
          <p:cNvSpPr/>
          <p:nvPr/>
        </p:nvSpPr>
        <p:spPr>
          <a:xfrm>
            <a:off x="815975" y="2004616"/>
            <a:ext cx="5175250" cy="2388840"/>
          </a:xfrm>
          <a:prstGeom prst="roundRect">
            <a:avLst>
              <a:gd name="adj" fmla="val 5183"/>
            </a:avLst>
          </a:prstGeom>
          <a:solidFill>
            <a:srgbClr val="FDF5E6"/>
          </a:solidFill>
          <a:ln w="6350">
            <a:solidFill>
              <a:srgbClr val="F0DCB4"/>
            </a:solidFill>
            <a:prstDash val="solid"/>
          </a:ln>
        </p:spPr>
      </p:sp>
      <p:sp>
        <p:nvSpPr>
          <p:cNvPr id="5" name="Text 3"/>
          <p:cNvSpPr/>
          <p:nvPr/>
        </p:nvSpPr>
        <p:spPr>
          <a:xfrm>
            <a:off x="10731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Exercise 3</a:t>
            </a:r>
            <a:endParaRPr lang="en-US" sz="2000" dirty="0"/>
          </a:p>
        </p:txBody>
      </p:sp>
      <p:sp>
        <p:nvSpPr>
          <p:cNvPr id="6" name="Text 4"/>
          <p:cNvSpPr/>
          <p:nvPr/>
        </p:nvSpPr>
        <p:spPr>
          <a:xfrm>
            <a:off x="1073150" y="2718991"/>
            <a:ext cx="4800727"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Enemies that patrol waypoints, turning with PointAtPosition(), with randomness and a cool-down bar: it builds on 3.1 and 3.2.</a:t>
            </a:r>
            <a:endParaRPr lang="en-US" sz="1400" dirty="0"/>
          </a:p>
        </p:txBody>
      </p:sp>
      <p:sp>
        <p:nvSpPr>
          <p:cNvPr id="7" name="Text 5"/>
          <p:cNvSpPr/>
          <p:nvPr/>
        </p:nvSpPr>
        <p:spPr>
          <a:xfrm>
            <a:off x="1073150" y="3618061"/>
            <a:ext cx="4660900" cy="452090"/>
          </a:xfrm>
          <a:prstGeom prst="roundRect">
            <a:avLst>
              <a:gd name="adj" fmla="val 50000"/>
            </a:avLst>
          </a:prstGeom>
          <a:solidFill>
            <a:srgbClr val="B7791F"/>
          </a:solidFill>
          <a:ln/>
        </p:spPr>
        <p:txBody>
          <a:bodyPr wrap="square" lIns="111594" tIns="35394" rIns="0" bIns="9994" rtlCol="0" anchor="t">
            <a:normAutofit/>
          </a:bodyPr>
          <a:lstStyle/>
          <a:p>
            <a:pPr algn="l" indent="0" marL="0">
              <a:lnSpc>
                <a:spcPts val="1960"/>
              </a:lnSpc>
              <a:buNone/>
            </a:pPr>
            <a:r>
              <a:rPr lang="en-US" sz="1400" b="1" u="sng" dirty="0">
                <a:solidFill>
                  <a:srgbClr val="FDFAF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Exercise 3 handout →</a:t>
            </a:r>
            <a:endParaRPr lang="en-US" sz="1400" dirty="0"/>
          </a:p>
        </p:txBody>
      </p:sp>
      <p:sp>
        <p:nvSpPr>
          <p:cNvPr id="8" name="Shape 6"/>
          <p:cNvSpPr/>
          <p:nvPr/>
        </p:nvSpPr>
        <p:spPr>
          <a:xfrm>
            <a:off x="6200775" y="2004616"/>
            <a:ext cx="5175250" cy="2388840"/>
          </a:xfrm>
          <a:prstGeom prst="roundRect">
            <a:avLst>
              <a:gd name="adj" fmla="val 5183"/>
            </a:avLst>
          </a:prstGeom>
          <a:solidFill>
            <a:srgbClr val="FDFDFE"/>
          </a:solidFill>
          <a:ln w="6350">
            <a:solidFill>
              <a:srgbClr val="DFE3EC"/>
            </a:solidFill>
            <a:prstDash val="solid"/>
          </a:ln>
        </p:spPr>
      </p:sp>
      <p:sp>
        <p:nvSpPr>
          <p:cNvPr id="9" name="Text 7"/>
          <p:cNvSpPr/>
          <p:nvPr/>
        </p:nvSpPr>
        <p:spPr>
          <a:xfrm>
            <a:off x="64579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Try it yourself</a:t>
            </a:r>
            <a:endParaRPr lang="en-US" sz="2000" dirty="0"/>
          </a:p>
        </p:txBody>
      </p:sp>
      <p:sp>
        <p:nvSpPr>
          <p:cNvPr id="10" name="Text 8"/>
          <p:cNvSpPr/>
          <p:nvPr/>
        </p:nvSpPr>
        <p:spPr>
          <a:xfrm>
            <a:off x="6555232" y="2693591"/>
            <a:ext cx="4695825" cy="10922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Lower the TurnRate in 3.1 until the arrow circles the egg</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Draw the 3.3 state diagram from memory, then compare</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Paint a new platform in 3.7 and stand on it</a:t>
            </a:r>
            <a:endParaRPr lang="en-US" sz="1400" dirty="0"/>
          </a:p>
        </p:txBody>
      </p:sp>
      <p:sp>
        <p:nvSpPr>
          <p:cNvPr id="11" name="Text 9"/>
          <p:cNvSpPr/>
          <p:nvPr/>
        </p:nvSpPr>
        <p:spPr>
          <a:xfrm>
            <a:off x="6457950" y="3887391"/>
            <a:ext cx="4800727"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Next:</a:t>
            </a:r>
            <a:r>
              <a:rPr lang="en-US" sz="1400" dirty="0">
                <a:solidFill>
                  <a:srgbClr val="1D2330"/>
                </a:solidFill>
                <a:latin typeface="Arial" pitchFamily="34" charset="0"/>
                <a:ea typeface="Arial" pitchFamily="34" charset="-122"/>
                <a:cs typeface="Arial" pitchFamily="34" charset="-120"/>
              </a:rPr>
              <a:t> Module 4, the camera.</a:t>
            </a:r>
            <a:endParaRPr lang="en-US" sz="14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3 · Summary · 11</a:t>
            </a:r>
            <a:endParaRPr lang="en-US" sz="1200" dirty="0"/>
          </a:p>
        </p:txBody>
      </p:sp>
    </p:spTree>
  </p:cSld>
  <p:clrMapOvr>
    <a:masterClrMapping/>
  </p:clrMapOvr>
</p:sld>
</file>

<file path=ppt/theme/theme1.xml><?xml version="1.0" encoding="utf-8"?>
<a:theme xmlns:a="http://schemas.openxmlformats.org/drawingml/2006/main" name="Module 3 · Summary">
  <a:themeElements>
    <a:clrScheme name="Module 3 · Summary">
      <a:dk1>
        <a:srgbClr val="1D2330"/>
      </a:dk1>
      <a:lt1>
        <a:srgbClr val="F7F8FA"/>
      </a:lt1>
      <a:dk2>
        <a:srgbClr val="545863"/>
      </a:dk2>
      <a:lt2>
        <a:srgbClr val="E1E3E6"/>
      </a:lt2>
      <a:accent1>
        <a:srgbClr val="2A5FC4"/>
      </a:accent1>
      <a:accent2>
        <a:srgbClr val="6A4FD8"/>
      </a:accent2>
      <a:accent3>
        <a:srgbClr val="9CBCFF"/>
      </a:accent3>
      <a:accent4>
        <a:srgbClr val="3D2A08"/>
      </a:accent4>
      <a:accent5>
        <a:srgbClr val="2F6FDF"/>
      </a:accent5>
      <a:accent6>
        <a:srgbClr val="7A4D0E"/>
      </a:accent6>
      <a:hlink>
        <a:srgbClr val="0563C1"/>
      </a:hlink>
      <a:folHlink>
        <a:srgbClr val="954F72"/>
      </a:folHlink>
    </a:clrScheme>
    <a:fontScheme name="Module 3 · Summar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Summary</dc:title>
  <dc:subject/>
  <dc:creator/>
  <cp:lastModifiedBy/>
  <cp:revision>1</cp:revision>
  <dcterms:created xsi:type="dcterms:W3CDTF">2026-10-06T19:39:00Z</dcterms:created>
  <dcterms:modified xsi:type="dcterms:W3CDTF">2026-10-06T19:39:00Z</dcterms:modified>
</cp:coreProperties>
</file>