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this at the end of the lecture, after teaching from the Module 2 notes page. About 10 to 15 minutes: the takeaways, six self-check questions in the quiz's style, then what to do before next class.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through the six lines; each has a slide after this with the detail students need. Ask which one they're least sure about and spend the time there.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GameObject is the container; a component is one of its parts. They are different objects of different types, and none of these calls copies anything. gameObject inside a script refers to the object hosting the script. Public fields (and [SerializeField] private ones) show in the Inspector; values changed there while playing aren't saved.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Speeds are units per second; Time.smoothDeltaTime is the (smoothed) length of the last frame in seconds, so speed × smoothDeltaTime is the same distance per second on any computer. Rotating changes transform.up, so "move along transform.up" means move the way the object faces. Use the event form for toggles (like M for mouse mode) and the state form for held keys.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prefab is "programming by example": set up one object in the editor, save it as an asset, then make as many copies as you need at run time. In 2.4, spawning is rate-limited with Time.time (seconds since the game began): spawn only if Time.time minus the last spawn time is more than the slider's value. 2.5 shows the same idea as a cool-down bar.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GameManager is the central coordinator, and we keep only one. Static (class) variables persist for the whole run, across scenes. UI uses TextMeshPro; creating the first UI object also creates a Canvas and an EventSystem. A UI element at (100, 50) and a sprite at (100, 50) are generally in different places: one is pixels from the Canvas, the other world units from the camera. Packages (2.4, 2.5): when you export a prefab, include everything it depends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Only the actively colliding objects need Is Trigger; turning it on everywhere costs performance. When either collider in a touching pair is a trigger, both objects' scripts get the trigger calls. OnTriggerStay2D stops while the Rigidbody2D sleeps (nothing moving). If one object touches two others at once, its OnTriggerEnter2D is called twice.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on slide 10: 1 b, 2 c, 3 b. These practice the same ideas as Quiz 2 (references, counting components, destroying a component vs a GameObject) with different code, so they don't give away quiz answers.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on the next slide: 4 a, 5 b, 6 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time allows, connect question 3 back to the references slide: Destroy() removes whatever it's given, a component or a whole GameObject.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Module 2 notes, with every step, stay on the course site.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body">
    <p:bg>
      <p:bgPr>
        <a:solidFill>
          <a:srgbClr val="F7F8FA"/>
        </a:solidFill>
      </p:bgPr>
    </p:bg>
    <p:spTree>
      <p:nvGrpSpPr>
        <p:cNvPr id="1" name=""/>
        <p:cNvGrpSpPr/>
        <p:nvPr/>
      </p:nvGrpSpPr>
      <p:grpSpPr>
        <a:xfrm>
          <a:off x="0" y="0"/>
          <a:ext cx="0" cy="0"/>
          <a:chOff x="0" y="0"/>
          <a:chExt cx="0" cy="0"/>
        </a:xfrm>
      </p:grpSpPr>
      <p:sp>
        <p:nvSpPr>
          <p:cNvPr id="2" name="Title Placeholder 1"/>
          <p:cNvSpPr/>
          <p:nvPr>
            <p:ph type="title"/>
          </p:nvPr>
        </p:nvSpPr>
        <p:spPr>
          <a:xfrm>
            <a:off x="812800" y="1254720"/>
            <a:ext cx="10566400" cy="467320"/>
          </a:xfrm>
          <a:prstGeom prst="rect">
            <a:avLst/>
          </a:prstGeom>
          <a:noFill/>
          <a:ln/>
        </p:spPr>
        <p:txBody>
          <a:bodyPr wrap="square" lIns="0" tIns="0" rIns="0" bIns="0" rtlCol="0" anchor="t"/>
          <a:lstStyle>
            <a:lvl1pPr algn="l" indent="0" marL="0">
              <a:lnSpc>
                <a:spcPct val="115000"/>
              </a:lnSpc>
              <a:buNone/>
              <a:defRPr lang="en-US" sz="3200" dirty="0">
                <a:solidFill>
                  <a:srgbClr val="1D2330"/>
                </a:solidFill>
                <a:latin typeface="Arial" pitchFamily="34" charset="0"/>
                <a:ea typeface="Arial" pitchFamily="34" charset="-122"/>
                <a:cs typeface="Arial" pitchFamily="34" charset="-120"/>
              </a:defRPr>
            </a:lvl1pPr>
          </a:lstStyle>
          <a:p>
            <a:pPr algn="l" indent="0" marL="0">
              <a:lnSpc>
                <a:spcPct val="115000"/>
              </a:lnSpc>
              <a:buNone/>
            </a:pPr>
            <a:endParaRPr lang="en-US" sz="3200" dirty="0"/>
          </a:p>
        </p:txBody>
      </p:sp>
      <p:sp>
        <p:nvSpPr>
          <p:cNvPr id="3" name="Text Placeholder 2"/>
          <p:cNvSpPr/>
          <p:nvPr>
            <p:ph idx="101" type="body"/>
          </p:nvPr>
        </p:nvSpPr>
        <p:spPr>
          <a:xfrm>
            <a:off x="812800" y="2026841"/>
            <a:ext cx="10566400" cy="4018359"/>
          </a:xfrm>
          <a:prstGeom prst="rect">
            <a:avLst/>
          </a:prstGeom>
          <a:noFill/>
          <a:ln/>
        </p:spPr>
        <p:txBody>
          <a:bodyPr wrap="square" lIns="0" tIns="0" rIns="0" bIns="0" rtlCol="0" anchor="t"/>
          <a:lstStyle>
            <a:lvl1pPr algn="l" indent="0" marL="0">
              <a:lnSpc>
                <a:spcPct val="140000"/>
              </a:lnSpc>
              <a:buNone/>
              <a:defRPr lang="en-US" sz="1600" dirty="0">
                <a:solidFill>
                  <a:srgbClr val="1D2330"/>
                </a:solidFill>
                <a:latin typeface="Arial" pitchFamily="34" charset="0"/>
                <a:ea typeface="Arial" pitchFamily="34" charset="-122"/>
                <a:cs typeface="Arial" pitchFamily="34" charset="-120"/>
              </a:defRPr>
            </a:lvl1pPr>
          </a:lstStyle>
          <a:p>
            <a:pPr algn="l" indent="0" marL="0">
              <a:lnSpc>
                <a:spcPct val="140000"/>
              </a:lnSpc>
              <a:buNone/>
            </a:pPr>
            <a:endParaRPr lang="en-US" sz="16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7F8FA"/>
        </a:solidFill>
      </p:bgPr>
    </p:bg>
    <p:spTree>
      <p:nvGrpSpPr>
        <p:cNvPr id="1" name=""/>
        <p:cNvGrpSpPr/>
        <p:nvPr/>
      </p:nvGrpSpPr>
      <p:grpSpPr>
        <a:xfrm>
          <a:off x="0" y="0"/>
          <a:ext cx="0" cy="0"/>
          <a:chOff x="0" y="0"/>
          <a:chExt cx="0" cy="0"/>
        </a:xfrm>
      </p:grpSpPr>
      <p:sp>
        <p:nvSpPr>
          <p:cNvPr id="2" name="Title Placeholder 1"/>
          <p:cNvSpPr/>
          <p:nvPr>
            <p:ph type="title"/>
          </p:nvPr>
        </p:nvSpPr>
        <p:spPr>
          <a:xfrm>
            <a:off x="812800" y="1254720"/>
            <a:ext cx="10566400" cy="467320"/>
          </a:xfrm>
          <a:prstGeom prst="rect">
            <a:avLst/>
          </a:prstGeom>
          <a:noFill/>
          <a:ln/>
        </p:spPr>
        <p:txBody>
          <a:bodyPr wrap="square" lIns="0" tIns="0" rIns="0" bIns="0" rtlCol="0" anchor="t"/>
          <a:lstStyle>
            <a:lvl1pPr algn="l" indent="0" marL="0">
              <a:lnSpc>
                <a:spcPct val="115000"/>
              </a:lnSpc>
              <a:buNone/>
              <a:defRPr lang="en-US" sz="3200" dirty="0">
                <a:solidFill>
                  <a:srgbClr val="1D2330"/>
                </a:solidFill>
                <a:latin typeface="Arial" pitchFamily="34" charset="0"/>
                <a:ea typeface="Arial" pitchFamily="34" charset="-122"/>
                <a:cs typeface="Arial" pitchFamily="34" charset="-120"/>
              </a:defRPr>
            </a:lvl1pPr>
          </a:lstStyle>
          <a:p>
            <a:pPr algn="l" indent="0" marL="0">
              <a:lnSpc>
                <a:spcPct val="115000"/>
              </a:lnSpc>
              <a:buNone/>
            </a:pPr>
            <a:endParaRPr lang="en-US" sz="3200" dirty="0"/>
          </a:p>
        </p:txBody>
      </p:sp>
      <p:sp>
        <p:nvSpPr>
          <p:cNvPr id="3" name="Text Placeholder 2"/>
          <p:cNvSpPr/>
          <p:nvPr>
            <p:ph idx="101" type="body"/>
          </p:nvPr>
        </p:nvSpPr>
        <p:spPr>
          <a:xfrm>
            <a:off x="812800" y="2026841"/>
            <a:ext cx="10566400" cy="4018359"/>
          </a:xfrm>
          <a:prstGeom prst="rect">
            <a:avLst/>
          </a:prstGeom>
          <a:noFill/>
          <a:ln/>
        </p:spPr>
        <p:txBody>
          <a:bodyPr wrap="square" lIns="0" tIns="0" rIns="0" bIns="0" rtlCol="0" anchor="t"/>
          <a:lstStyle>
            <a:lvl1pPr algn="l" indent="0" marL="0">
              <a:lnSpc>
                <a:spcPct val="140000"/>
              </a:lnSpc>
              <a:buNone/>
              <a:defRPr lang="en-US" sz="1600" dirty="0">
                <a:solidFill>
                  <a:srgbClr val="1D2330"/>
                </a:solidFill>
                <a:latin typeface="Arial" pitchFamily="34" charset="0"/>
                <a:ea typeface="Arial" pitchFamily="34" charset="-122"/>
                <a:cs typeface="Arial" pitchFamily="34" charset="-120"/>
              </a:defRPr>
            </a:lvl1pPr>
          </a:lstStyle>
          <a:p>
            <a:pPr algn="l" indent="0" marL="0">
              <a:lnSpc>
                <a:spcPct val="140000"/>
              </a:lnSpc>
              <a:buNone/>
            </a:pPr>
            <a:endParaRPr lang="en-US" sz="1600"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slideLayout" Target="../slideLayouts/slideLayout2.xml"/><Relationship Id="rId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hyperlink" Target="https://myuwbclasses.github.io/IntroGameDevelopment/Classnotes/Module-2/Self-Exercise/Self-PracticeEX2.htm" TargetMode="External"/><Relationship Id="rId2" Type="http://schemas.openxmlformats.org/officeDocument/2006/relationships/hyperlink" Target="https://myuwbclasses.github.io/IntroGameDevelopment/Classnotes/Module-2/WebGL-Builds/Self-EX/index.html" TargetMode="External"/><Relationship Id="rId3" Type="http://schemas.openxmlformats.org/officeDocument/2006/relationships/hyperlink" Target="https://myuwbclasses.github.io/IntroGameDevelopment/Exercises/EX2/EX2.html" TargetMode="External"/><Relationship Id="rId4" Type="http://schemas.openxmlformats.org/officeDocument/2006/relationships/slideLayout" Target="../slideLayouts/slideLayout2.xml"/><Relationship Id="rId5"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2F6FDF"/>
        </a:solidFill>
      </p:bgPr>
    </p:bg>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gradFill rotWithShape="1">
            <a:gsLst>
              <a:gs pos="0">
                <a:srgbClr val="2F6FDF"/>
              </a:gs>
              <a:gs pos="100000">
                <a:srgbClr val="6A4FD8"/>
              </a:gs>
            </a:gsLst>
            <a:lin ang="2700000" scaled="0"/>
          </a:gradFill>
          <a:ln/>
        </p:spPr>
      </p:sp>
      <p:sp>
        <p:nvSpPr>
          <p:cNvPr id="3" name="Text 1"/>
          <p:cNvSpPr/>
          <p:nvPr/>
        </p:nvSpPr>
        <p:spPr>
          <a:xfrm>
            <a:off x="812800" y="1855490"/>
            <a:ext cx="10883392" cy="309860"/>
          </a:xfrm>
          <a:prstGeom prst="rect">
            <a:avLst/>
          </a:prstGeom>
          <a:noFill/>
          <a:ln/>
        </p:spPr>
        <p:txBody>
          <a:bodyPr wrap="square" lIns="0" tIns="0" rIns="0" bIns="0" rtlCol="0" anchor="t">
            <a:normAutofit/>
          </a:bodyPr>
          <a:lstStyle/>
          <a:p>
            <a:pPr algn="l" indent="0" marL="0">
              <a:lnSpc>
                <a:spcPts val="2240"/>
              </a:lnSpc>
              <a:buNone/>
            </a:pPr>
            <a:r>
              <a:rPr lang="en-US" sz="1600" b="1" spc="200" kern="0" dirty="0">
                <a:solidFill>
                  <a:srgbClr val="E4E9FB"/>
                </a:solidFill>
                <a:latin typeface="Arial" pitchFamily="34" charset="0"/>
                <a:ea typeface="Arial" pitchFamily="34" charset="-122"/>
                <a:cs typeface="Arial" pitchFamily="34" charset="-120"/>
              </a:rPr>
              <a:t>INTRO GAME DEVELOPMENT · UNITY</a:t>
            </a:r>
            <a:endParaRPr lang="en-US" sz="1600" dirty="0"/>
          </a:p>
        </p:txBody>
      </p:sp>
      <p:sp>
        <p:nvSpPr>
          <p:cNvPr id="4" name="Text 2"/>
          <p:cNvSpPr/>
          <p:nvPr>
            <p:ph type="title"/>
          </p:nvPr>
        </p:nvSpPr>
        <p:spPr>
          <a:xfrm>
            <a:off x="812800" y="2393950"/>
            <a:ext cx="10883392" cy="1625600"/>
          </a:xfrm>
          <a:prstGeom prst="rect">
            <a:avLst/>
          </a:prstGeom>
          <a:noFill/>
          <a:ln/>
        </p:spPr>
        <p:txBody>
          <a:bodyPr wrap="square" lIns="0" tIns="0" rIns="0" bIns="0" rtlCol="0" anchor="t">
            <a:normAutofit/>
          </a:bodyPr>
          <a:lstStyle/>
          <a:p>
            <a:pPr algn="l" indent="0" marL="0">
              <a:lnSpc>
                <a:spcPts val="6300"/>
              </a:lnSpc>
              <a:buNone/>
            </a:pPr>
            <a:r>
              <a:rPr lang="en-US" sz="6000" b="1" i="0" spc="-100" kern="0" dirty="0">
                <a:solidFill>
                  <a:srgbClr val="F7F8FC"/>
                </a:solidFill>
                <a:latin typeface="Arial" pitchFamily="34" charset="0"/>
                <a:ea typeface="Arial" pitchFamily="34" charset="-122"/>
                <a:cs typeface="Arial" pitchFamily="34" charset="-120"/>
              </a:rPr>
              <a:t>Module 2</a:t>
            </a:r>
            <a:endParaRPr lang="en-US" sz="6000" dirty="0"/>
          </a:p>
          <a:p>
            <a:pPr algn="l" indent="0" marL="0">
              <a:lnSpc>
                <a:spcPts val="6300"/>
              </a:lnSpc>
              <a:buNone/>
            </a:pPr>
            <a:r>
              <a:rPr lang="en-US" sz="6000" b="1" i="0" spc="-100" kern="0" dirty="0">
                <a:solidFill>
                  <a:srgbClr val="F7F8FC"/>
                </a:solidFill>
                <a:latin typeface="Arial" pitchFamily="34" charset="0"/>
                <a:ea typeface="Arial" pitchFamily="34" charset="-122"/>
                <a:cs typeface="Arial" pitchFamily="34" charset="-120"/>
              </a:rPr>
              <a:t>Summary</a:t>
            </a:r>
            <a:endParaRPr lang="en-US" sz="6000" dirty="0"/>
          </a:p>
        </p:txBody>
      </p:sp>
      <p:sp>
        <p:nvSpPr>
          <p:cNvPr id="5" name="Text 3"/>
          <p:cNvSpPr/>
          <p:nvPr/>
        </p:nvSpPr>
        <p:spPr>
          <a:xfrm>
            <a:off x="812800" y="4248150"/>
            <a:ext cx="9156700" cy="779760"/>
          </a:xfrm>
          <a:prstGeom prst="rect">
            <a:avLst/>
          </a:prstGeom>
          <a:noFill/>
          <a:ln/>
        </p:spPr>
        <p:txBody>
          <a:bodyPr wrap="square" lIns="0" tIns="0" rIns="0" bIns="0" rtlCol="0" anchor="t">
            <a:normAutofit/>
          </a:bodyPr>
          <a:lstStyle/>
          <a:p>
            <a:pPr algn="l" indent="0" marL="0">
              <a:lnSpc>
                <a:spcPts val="2970"/>
              </a:lnSpc>
              <a:buNone/>
            </a:pPr>
            <a:r>
              <a:rPr lang="en-US" sz="2200" dirty="0">
                <a:solidFill>
                  <a:srgbClr val="EEF1FC"/>
                </a:solidFill>
                <a:latin typeface="Arial" pitchFamily="34" charset="0"/>
                <a:ea typeface="Arial" pitchFamily="34" charset="-122"/>
                <a:cs typeface="Arial" pitchFamily="34" charset="-120"/>
              </a:rPr>
              <a:t>Object Control, Interaction + User Interface: the key ideas, and a quick self-check</a:t>
            </a:r>
            <a:endParaRPr lang="en-US" sz="2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8FA"/>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2A5FC4"/>
                </a:solidFill>
                <a:latin typeface="Arial" pitchFamily="34" charset="0"/>
                <a:ea typeface="Arial" pitchFamily="34" charset="-122"/>
                <a:cs typeface="Arial" pitchFamily="34" charset="-120"/>
              </a:rPr>
              <a:t>KEY TAKEAWAYS</a:t>
            </a:r>
            <a:endParaRPr lang="en-US" sz="1200" dirty="0"/>
          </a:p>
        </p:txBody>
      </p:sp>
      <p:sp>
        <p:nvSpPr>
          <p:cNvPr id="3" name="Text 1"/>
          <p:cNvSpPr/>
          <p:nvPr>
            <p:ph type="title"/>
          </p:nvPr>
        </p:nvSpPr>
        <p:spPr>
          <a:xfrm>
            <a:off x="812800" y="128012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i="0" spc="-50" kern="0" dirty="0">
                <a:solidFill>
                  <a:srgbClr val="1D2330"/>
                </a:solidFill>
                <a:latin typeface="Arial" pitchFamily="34" charset="0"/>
                <a:ea typeface="Arial" pitchFamily="34" charset="-122"/>
                <a:cs typeface="Arial" pitchFamily="34" charset="-120"/>
              </a:rPr>
              <a:t>Module 2 in six lines</a:t>
            </a:r>
            <a:endParaRPr lang="en-US" sz="3200" dirty="0"/>
          </a:p>
        </p:txBody>
      </p:sp>
      <p:sp>
        <p:nvSpPr>
          <p:cNvPr id="4" name="Shape 2"/>
          <p:cNvSpPr/>
          <p:nvPr/>
        </p:nvSpPr>
        <p:spPr>
          <a:xfrm>
            <a:off x="815975" y="2004616"/>
            <a:ext cx="5276850" cy="825500"/>
          </a:xfrm>
          <a:prstGeom prst="roundRect">
            <a:avLst>
              <a:gd name="adj" fmla="val 13462"/>
            </a:avLst>
          </a:prstGeom>
          <a:solidFill>
            <a:srgbClr val="FDFDFE"/>
          </a:solidFill>
          <a:ln w="6350">
            <a:solidFill>
              <a:srgbClr val="DFE3EC"/>
            </a:solidFill>
            <a:prstDash val="solid"/>
          </a:ln>
        </p:spPr>
      </p:sp>
      <p:sp>
        <p:nvSpPr>
          <p:cNvPr id="5" name="Text 3"/>
          <p:cNvSpPr/>
          <p:nvPr/>
        </p:nvSpPr>
        <p:spPr>
          <a:xfrm>
            <a:off x="1022350" y="2239566"/>
            <a:ext cx="203250" cy="381000"/>
          </a:xfrm>
          <a:prstGeom prst="rect">
            <a:avLst/>
          </a:prstGeom>
          <a:noFill/>
          <a:ln/>
        </p:spPr>
        <p:txBody>
          <a:bodyPr wrap="square" lIns="0" tIns="0" rIns="0" bIns="0" rtlCol="0" anchor="t">
            <a:normAutofit/>
          </a:bodyPr>
          <a:lstStyle/>
          <a:p>
            <a:pPr algn="l" indent="0" marL="0">
              <a:lnSpc>
                <a:spcPts val="2800"/>
              </a:lnSpc>
              <a:buNone/>
            </a:pPr>
            <a:r>
              <a:rPr lang="en-US" sz="2000" b="1" dirty="0">
                <a:solidFill>
                  <a:srgbClr val="2A5FC4"/>
                </a:solidFill>
                <a:latin typeface="Courier New" pitchFamily="49" charset="0"/>
                <a:ea typeface="Courier New" pitchFamily="49" charset="-122"/>
                <a:cs typeface="Courier New" pitchFamily="49" charset="-120"/>
              </a:rPr>
              <a:t>1</a:t>
            </a:r>
            <a:endParaRPr lang="en-US" sz="2000" dirty="0"/>
          </a:p>
        </p:txBody>
      </p:sp>
      <p:sp>
        <p:nvSpPr>
          <p:cNvPr id="6" name="Text 4"/>
          <p:cNvSpPr/>
          <p:nvPr/>
        </p:nvSpPr>
        <p:spPr>
          <a:xfrm>
            <a:off x="1327200" y="2160191"/>
            <a:ext cx="4696028" cy="539750"/>
          </a:xfrm>
          <a:prstGeom prst="rect">
            <a:avLst/>
          </a:prstGeom>
          <a:noFill/>
          <a:ln/>
        </p:spPr>
        <p:txBody>
          <a:bodyPr wrap="square" lIns="0" tIns="0" rIns="0" bIns="0" rtlCol="0" anchor="t">
            <a:normAutofit/>
          </a:bodyPr>
          <a:lstStyle/>
          <a:p>
            <a:pPr algn="l" indent="0" marL="0">
              <a:lnSpc>
                <a:spcPts val="2025"/>
              </a:lnSpc>
              <a:buNone/>
            </a:pPr>
            <a:r>
              <a:rPr lang="en-US" sz="1500" b="1" dirty="0">
                <a:solidFill>
                  <a:srgbClr val="1D2330"/>
                </a:solidFill>
                <a:latin typeface="Arial" pitchFamily="34" charset="0"/>
                <a:ea typeface="Arial" pitchFamily="34" charset="-122"/>
                <a:cs typeface="Arial" pitchFamily="34" charset="-120"/>
              </a:rPr>
              <a:t>Find()</a:t>
            </a:r>
            <a:r>
              <a:rPr lang="en-US" sz="1500" dirty="0">
                <a:solidFill>
                  <a:srgbClr val="1D2330"/>
                </a:solidFill>
                <a:latin typeface="Arial" pitchFamily="34" charset="0"/>
                <a:ea typeface="Arial" pitchFamily="34" charset="-122"/>
                <a:cs typeface="Arial" pitchFamily="34" charset="-120"/>
              </a:rPr>
              <a:t> and </a:t>
            </a:r>
            <a:r>
              <a:rPr lang="en-US" sz="1500" b="1" dirty="0">
                <a:solidFill>
                  <a:srgbClr val="1D2330"/>
                </a:solidFill>
                <a:latin typeface="Arial" pitchFamily="34" charset="0"/>
                <a:ea typeface="Arial" pitchFamily="34" charset="-122"/>
                <a:cs typeface="Arial" pitchFamily="34" charset="-120"/>
              </a:rPr>
              <a:t>GetComponent()</a:t>
            </a:r>
            <a:r>
              <a:rPr lang="en-US" sz="1500" dirty="0">
                <a:solidFill>
                  <a:srgbClr val="1D2330"/>
                </a:solidFill>
                <a:latin typeface="Arial" pitchFamily="34" charset="0"/>
                <a:ea typeface="Arial" pitchFamily="34" charset="-122"/>
                <a:cs typeface="Arial" pitchFamily="34" charset="-120"/>
              </a:rPr>
              <a:t> return references, never copies, or </a:t>
            </a:r>
            <a:r>
              <a:rPr lang="en-US" sz="1500" b="1" dirty="0">
                <a:solidFill>
                  <a:srgbClr val="1D2330"/>
                </a:solidFill>
                <a:latin typeface="Arial" pitchFamily="34" charset="0"/>
                <a:ea typeface="Arial" pitchFamily="34" charset="-122"/>
                <a:cs typeface="Arial" pitchFamily="34" charset="-120"/>
              </a:rPr>
              <a:t>null</a:t>
            </a:r>
            <a:r>
              <a:rPr lang="en-US" sz="1500" dirty="0">
                <a:solidFill>
                  <a:srgbClr val="1D2330"/>
                </a:solidFill>
                <a:latin typeface="Arial" pitchFamily="34" charset="0"/>
                <a:ea typeface="Arial" pitchFamily="34" charset="-122"/>
                <a:cs typeface="Arial" pitchFamily="34" charset="-120"/>
              </a:rPr>
              <a:t>.</a:t>
            </a:r>
            <a:endParaRPr lang="en-US" sz="1500" dirty="0"/>
          </a:p>
        </p:txBody>
      </p:sp>
      <p:sp>
        <p:nvSpPr>
          <p:cNvPr id="7" name="Shape 5"/>
          <p:cNvSpPr/>
          <p:nvPr/>
        </p:nvSpPr>
        <p:spPr>
          <a:xfrm>
            <a:off x="6099175" y="2004616"/>
            <a:ext cx="5276850" cy="825500"/>
          </a:xfrm>
          <a:prstGeom prst="roundRect">
            <a:avLst>
              <a:gd name="adj" fmla="val 13462"/>
            </a:avLst>
          </a:prstGeom>
          <a:solidFill>
            <a:srgbClr val="FDFDFE"/>
          </a:solidFill>
          <a:ln w="6350">
            <a:solidFill>
              <a:srgbClr val="DFE3EC"/>
            </a:solidFill>
            <a:prstDash val="solid"/>
          </a:ln>
        </p:spPr>
      </p:sp>
      <p:sp>
        <p:nvSpPr>
          <p:cNvPr id="8" name="Text 6"/>
          <p:cNvSpPr/>
          <p:nvPr/>
        </p:nvSpPr>
        <p:spPr>
          <a:xfrm>
            <a:off x="6305550" y="2239566"/>
            <a:ext cx="203250" cy="381000"/>
          </a:xfrm>
          <a:prstGeom prst="rect">
            <a:avLst/>
          </a:prstGeom>
          <a:noFill/>
          <a:ln/>
        </p:spPr>
        <p:txBody>
          <a:bodyPr wrap="square" lIns="0" tIns="0" rIns="0" bIns="0" rtlCol="0" anchor="t">
            <a:normAutofit/>
          </a:bodyPr>
          <a:lstStyle/>
          <a:p>
            <a:pPr algn="l" indent="0" marL="0">
              <a:lnSpc>
                <a:spcPts val="2800"/>
              </a:lnSpc>
              <a:buNone/>
            </a:pPr>
            <a:r>
              <a:rPr lang="en-US" sz="2000" b="1" dirty="0">
                <a:solidFill>
                  <a:srgbClr val="2A5FC4"/>
                </a:solidFill>
                <a:latin typeface="Courier New" pitchFamily="49" charset="0"/>
                <a:ea typeface="Courier New" pitchFamily="49" charset="-122"/>
                <a:cs typeface="Courier New" pitchFamily="49" charset="-120"/>
              </a:rPr>
              <a:t>2</a:t>
            </a:r>
            <a:endParaRPr lang="en-US" sz="2000" dirty="0"/>
          </a:p>
        </p:txBody>
      </p:sp>
      <p:sp>
        <p:nvSpPr>
          <p:cNvPr id="9" name="Text 7"/>
          <p:cNvSpPr/>
          <p:nvPr/>
        </p:nvSpPr>
        <p:spPr>
          <a:xfrm>
            <a:off x="6610400" y="2160191"/>
            <a:ext cx="4696028" cy="539750"/>
          </a:xfrm>
          <a:prstGeom prst="rect">
            <a:avLst/>
          </a:prstGeom>
          <a:noFill/>
          <a:ln/>
        </p:spPr>
        <p:txBody>
          <a:bodyPr wrap="square" lIns="0" tIns="0" rIns="0" bIns="0" rtlCol="0" anchor="t">
            <a:normAutofit/>
          </a:bodyPr>
          <a:lstStyle/>
          <a:p>
            <a:pPr algn="l" indent="0" marL="0">
              <a:lnSpc>
                <a:spcPts val="2025"/>
              </a:lnSpc>
              <a:buNone/>
            </a:pPr>
            <a:r>
              <a:rPr lang="en-US" sz="1500" dirty="0">
                <a:solidFill>
                  <a:srgbClr val="1D2330"/>
                </a:solidFill>
                <a:latin typeface="Arial" pitchFamily="34" charset="0"/>
                <a:ea typeface="Arial" pitchFamily="34" charset="-122"/>
                <a:cs typeface="Arial" pitchFamily="34" charset="-120"/>
              </a:rPr>
              <a:t>Speed is per second: multiply by </a:t>
            </a:r>
            <a:r>
              <a:rPr lang="en-US" sz="1500" b="1" dirty="0">
                <a:solidFill>
                  <a:srgbClr val="1D2330"/>
                </a:solidFill>
                <a:latin typeface="Arial" pitchFamily="34" charset="0"/>
                <a:ea typeface="Arial" pitchFamily="34" charset="-122"/>
                <a:cs typeface="Arial" pitchFamily="34" charset="-120"/>
              </a:rPr>
              <a:t>Time.smoothDeltaTime</a:t>
            </a:r>
            <a:r>
              <a:rPr lang="en-US" sz="1500" dirty="0">
                <a:solidFill>
                  <a:srgbClr val="1D2330"/>
                </a:solidFill>
                <a:latin typeface="Arial" pitchFamily="34" charset="0"/>
                <a:ea typeface="Arial" pitchFamily="34" charset="-122"/>
                <a:cs typeface="Arial" pitchFamily="34" charset="-120"/>
              </a:rPr>
              <a:t>; move along </a:t>
            </a:r>
            <a:r>
              <a:rPr lang="en-US" sz="1500" b="1" dirty="0">
                <a:solidFill>
                  <a:srgbClr val="1D2330"/>
                </a:solidFill>
                <a:latin typeface="Arial" pitchFamily="34" charset="0"/>
                <a:ea typeface="Arial" pitchFamily="34" charset="-122"/>
                <a:cs typeface="Arial" pitchFamily="34" charset="-120"/>
              </a:rPr>
              <a:t>transform.up</a:t>
            </a:r>
            <a:r>
              <a:rPr lang="en-US" sz="1500" dirty="0">
                <a:solidFill>
                  <a:srgbClr val="1D2330"/>
                </a:solidFill>
                <a:latin typeface="Arial" pitchFamily="34" charset="0"/>
                <a:ea typeface="Arial" pitchFamily="34" charset="-122"/>
                <a:cs typeface="Arial" pitchFamily="34" charset="-120"/>
              </a:rPr>
              <a:t>.</a:t>
            </a:r>
            <a:endParaRPr lang="en-US" sz="1500" dirty="0"/>
          </a:p>
        </p:txBody>
      </p:sp>
      <p:sp>
        <p:nvSpPr>
          <p:cNvPr id="10" name="Shape 8"/>
          <p:cNvSpPr/>
          <p:nvPr/>
        </p:nvSpPr>
        <p:spPr>
          <a:xfrm>
            <a:off x="815975" y="2836466"/>
            <a:ext cx="5276850" cy="825500"/>
          </a:xfrm>
          <a:prstGeom prst="roundRect">
            <a:avLst>
              <a:gd name="adj" fmla="val 13462"/>
            </a:avLst>
          </a:prstGeom>
          <a:solidFill>
            <a:srgbClr val="FDFDFE"/>
          </a:solidFill>
          <a:ln w="6350">
            <a:solidFill>
              <a:srgbClr val="DFE3EC"/>
            </a:solidFill>
            <a:prstDash val="solid"/>
          </a:ln>
        </p:spPr>
      </p:sp>
      <p:sp>
        <p:nvSpPr>
          <p:cNvPr id="11" name="Text 9"/>
          <p:cNvSpPr/>
          <p:nvPr/>
        </p:nvSpPr>
        <p:spPr>
          <a:xfrm>
            <a:off x="1022350" y="3071416"/>
            <a:ext cx="203250" cy="381000"/>
          </a:xfrm>
          <a:prstGeom prst="rect">
            <a:avLst/>
          </a:prstGeom>
          <a:noFill/>
          <a:ln/>
        </p:spPr>
        <p:txBody>
          <a:bodyPr wrap="square" lIns="0" tIns="0" rIns="0" bIns="0" rtlCol="0" anchor="t">
            <a:normAutofit/>
          </a:bodyPr>
          <a:lstStyle/>
          <a:p>
            <a:pPr algn="l" indent="0" marL="0">
              <a:lnSpc>
                <a:spcPts val="2800"/>
              </a:lnSpc>
              <a:buNone/>
            </a:pPr>
            <a:r>
              <a:rPr lang="en-US" sz="2000" b="1" dirty="0">
                <a:solidFill>
                  <a:srgbClr val="2A5FC4"/>
                </a:solidFill>
                <a:latin typeface="Courier New" pitchFamily="49" charset="0"/>
                <a:ea typeface="Courier New" pitchFamily="49" charset="-122"/>
                <a:cs typeface="Courier New" pitchFamily="49" charset="-120"/>
              </a:rPr>
              <a:t>3</a:t>
            </a:r>
            <a:endParaRPr lang="en-US" sz="2000" dirty="0"/>
          </a:p>
        </p:txBody>
      </p:sp>
      <p:sp>
        <p:nvSpPr>
          <p:cNvPr id="12" name="Text 10"/>
          <p:cNvSpPr/>
          <p:nvPr/>
        </p:nvSpPr>
        <p:spPr>
          <a:xfrm>
            <a:off x="1327200" y="2992041"/>
            <a:ext cx="4696028" cy="539750"/>
          </a:xfrm>
          <a:prstGeom prst="rect">
            <a:avLst/>
          </a:prstGeom>
          <a:noFill/>
          <a:ln/>
        </p:spPr>
        <p:txBody>
          <a:bodyPr wrap="square" lIns="0" tIns="0" rIns="0" bIns="0" rtlCol="0" anchor="t">
            <a:normAutofit/>
          </a:bodyPr>
          <a:lstStyle/>
          <a:p>
            <a:pPr algn="l" indent="0" marL="0">
              <a:lnSpc>
                <a:spcPts val="2025"/>
              </a:lnSpc>
              <a:buNone/>
            </a:pPr>
            <a:r>
              <a:rPr lang="en-US" sz="1500" dirty="0">
                <a:solidFill>
                  <a:srgbClr val="1D2330"/>
                </a:solidFill>
                <a:latin typeface="Arial" pitchFamily="34" charset="0"/>
                <a:ea typeface="Arial" pitchFamily="34" charset="-122"/>
                <a:cs typeface="Arial" pitchFamily="34" charset="-120"/>
              </a:rPr>
              <a:t>Prefabs live in </a:t>
            </a:r>
            <a:r>
              <a:rPr lang="en-US" sz="1500" b="1" dirty="0">
                <a:solidFill>
                  <a:srgbClr val="1D2330"/>
                </a:solidFill>
                <a:latin typeface="Arial" pitchFamily="34" charset="0"/>
                <a:ea typeface="Arial" pitchFamily="34" charset="-122"/>
                <a:cs typeface="Arial" pitchFamily="34" charset="-120"/>
              </a:rPr>
              <a:t>Resources</a:t>
            </a:r>
            <a:r>
              <a:rPr lang="en-US" sz="1500" dirty="0">
                <a:solidFill>
                  <a:srgbClr val="1D2330"/>
                </a:solidFill>
                <a:latin typeface="Arial" pitchFamily="34" charset="0"/>
                <a:ea typeface="Arial" pitchFamily="34" charset="-122"/>
                <a:cs typeface="Arial" pitchFamily="34" charset="-120"/>
              </a:rPr>
              <a:t>; </a:t>
            </a:r>
            <a:r>
              <a:rPr lang="en-US" sz="1500" b="1" dirty="0">
                <a:solidFill>
                  <a:srgbClr val="1D2330"/>
                </a:solidFill>
                <a:latin typeface="Arial" pitchFamily="34" charset="0"/>
                <a:ea typeface="Arial" pitchFamily="34" charset="-122"/>
                <a:cs typeface="Arial" pitchFamily="34" charset="-120"/>
              </a:rPr>
              <a:t>Instantiate()</a:t>
            </a:r>
            <a:r>
              <a:rPr lang="en-US" sz="1500" dirty="0">
                <a:solidFill>
                  <a:srgbClr val="1D2330"/>
                </a:solidFill>
                <a:latin typeface="Arial" pitchFamily="34" charset="0"/>
                <a:ea typeface="Arial" pitchFamily="34" charset="-122"/>
                <a:cs typeface="Arial" pitchFamily="34" charset="-120"/>
              </a:rPr>
              <a:t> what you need and </a:t>
            </a:r>
            <a:r>
              <a:rPr lang="en-US" sz="1500" b="1" dirty="0">
                <a:solidFill>
                  <a:srgbClr val="1D2330"/>
                </a:solidFill>
                <a:latin typeface="Arial" pitchFamily="34" charset="0"/>
                <a:ea typeface="Arial" pitchFamily="34" charset="-122"/>
                <a:cs typeface="Arial" pitchFamily="34" charset="-120"/>
              </a:rPr>
              <a:t>Destroy()</a:t>
            </a:r>
            <a:r>
              <a:rPr lang="en-US" sz="1500" dirty="0">
                <a:solidFill>
                  <a:srgbClr val="1D2330"/>
                </a:solidFill>
                <a:latin typeface="Arial" pitchFamily="34" charset="0"/>
                <a:ea typeface="Arial" pitchFamily="34" charset="-122"/>
                <a:cs typeface="Arial" pitchFamily="34" charset="-120"/>
              </a:rPr>
              <a:t> what you're done with.</a:t>
            </a:r>
            <a:endParaRPr lang="en-US" sz="1500" dirty="0"/>
          </a:p>
        </p:txBody>
      </p:sp>
      <p:sp>
        <p:nvSpPr>
          <p:cNvPr id="13" name="Shape 11"/>
          <p:cNvSpPr/>
          <p:nvPr/>
        </p:nvSpPr>
        <p:spPr>
          <a:xfrm>
            <a:off x="6099175" y="2836466"/>
            <a:ext cx="5276850" cy="825500"/>
          </a:xfrm>
          <a:prstGeom prst="roundRect">
            <a:avLst>
              <a:gd name="adj" fmla="val 13462"/>
            </a:avLst>
          </a:prstGeom>
          <a:solidFill>
            <a:srgbClr val="FDFDFE"/>
          </a:solidFill>
          <a:ln w="6350">
            <a:solidFill>
              <a:srgbClr val="DFE3EC"/>
            </a:solidFill>
            <a:prstDash val="solid"/>
          </a:ln>
        </p:spPr>
      </p:sp>
      <p:sp>
        <p:nvSpPr>
          <p:cNvPr id="14" name="Text 12"/>
          <p:cNvSpPr/>
          <p:nvPr/>
        </p:nvSpPr>
        <p:spPr>
          <a:xfrm>
            <a:off x="6305550" y="3071416"/>
            <a:ext cx="203250" cy="381000"/>
          </a:xfrm>
          <a:prstGeom prst="rect">
            <a:avLst/>
          </a:prstGeom>
          <a:noFill/>
          <a:ln/>
        </p:spPr>
        <p:txBody>
          <a:bodyPr wrap="square" lIns="0" tIns="0" rIns="0" bIns="0" rtlCol="0" anchor="t">
            <a:normAutofit/>
          </a:bodyPr>
          <a:lstStyle/>
          <a:p>
            <a:pPr algn="l" indent="0" marL="0">
              <a:lnSpc>
                <a:spcPts val="2800"/>
              </a:lnSpc>
              <a:buNone/>
            </a:pPr>
            <a:r>
              <a:rPr lang="en-US" sz="2000" b="1" dirty="0">
                <a:solidFill>
                  <a:srgbClr val="2A5FC4"/>
                </a:solidFill>
                <a:latin typeface="Courier New" pitchFamily="49" charset="0"/>
                <a:ea typeface="Courier New" pitchFamily="49" charset="-122"/>
                <a:cs typeface="Courier New" pitchFamily="49" charset="-120"/>
              </a:rPr>
              <a:t>4</a:t>
            </a:r>
            <a:endParaRPr lang="en-US" sz="2000" dirty="0"/>
          </a:p>
        </p:txBody>
      </p:sp>
      <p:sp>
        <p:nvSpPr>
          <p:cNvPr id="15" name="Text 13"/>
          <p:cNvSpPr/>
          <p:nvPr/>
        </p:nvSpPr>
        <p:spPr>
          <a:xfrm>
            <a:off x="6610400" y="2992041"/>
            <a:ext cx="4696028" cy="539750"/>
          </a:xfrm>
          <a:prstGeom prst="rect">
            <a:avLst/>
          </a:prstGeom>
          <a:noFill/>
          <a:ln/>
        </p:spPr>
        <p:txBody>
          <a:bodyPr wrap="square" lIns="0" tIns="0" rIns="0" bIns="0" rtlCol="0" anchor="t">
            <a:normAutofit/>
          </a:bodyPr>
          <a:lstStyle/>
          <a:p>
            <a:pPr algn="l" indent="0" marL="0">
              <a:lnSpc>
                <a:spcPts val="2025"/>
              </a:lnSpc>
              <a:buNone/>
            </a:pPr>
            <a:r>
              <a:rPr lang="en-US" sz="1500" dirty="0">
                <a:solidFill>
                  <a:srgbClr val="1D2330"/>
                </a:solidFill>
                <a:latin typeface="Arial" pitchFamily="34" charset="0"/>
                <a:ea typeface="Arial" pitchFamily="34" charset="-122"/>
                <a:cs typeface="Arial" pitchFamily="34" charset="-120"/>
              </a:rPr>
              <a:t>One </a:t>
            </a:r>
            <a:r>
              <a:rPr lang="en-US" sz="1500" b="1" dirty="0">
                <a:solidFill>
                  <a:srgbClr val="1D2330"/>
                </a:solidFill>
                <a:latin typeface="Arial" pitchFamily="34" charset="0"/>
                <a:ea typeface="Arial" pitchFamily="34" charset="-122"/>
                <a:cs typeface="Arial" pitchFamily="34" charset="-120"/>
              </a:rPr>
              <a:t>GameManager</a:t>
            </a:r>
            <a:r>
              <a:rPr lang="en-US" sz="1500" dirty="0">
                <a:solidFill>
                  <a:srgbClr val="1D2330"/>
                </a:solidFill>
                <a:latin typeface="Arial" pitchFamily="34" charset="0"/>
                <a:ea typeface="Arial" pitchFamily="34" charset="-122"/>
                <a:cs typeface="Arial" pitchFamily="34" charset="-120"/>
              </a:rPr>
              <a:t>, reached through a </a:t>
            </a:r>
            <a:r>
              <a:rPr lang="en-US" sz="1500" b="1" dirty="0">
                <a:solidFill>
                  <a:srgbClr val="1D2330"/>
                </a:solidFill>
                <a:latin typeface="Arial" pitchFamily="34" charset="0"/>
                <a:ea typeface="Arial" pitchFamily="34" charset="-122"/>
                <a:cs typeface="Arial" pitchFamily="34" charset="-120"/>
              </a:rPr>
              <a:t>static</a:t>
            </a:r>
            <a:r>
              <a:rPr lang="en-US" sz="1500" dirty="0">
                <a:solidFill>
                  <a:srgbClr val="1D2330"/>
                </a:solidFill>
                <a:latin typeface="Arial" pitchFamily="34" charset="0"/>
                <a:ea typeface="Arial" pitchFamily="34" charset="-122"/>
                <a:cs typeface="Arial" pitchFamily="34" charset="-120"/>
              </a:rPr>
              <a:t> reference everyone shares.</a:t>
            </a:r>
            <a:endParaRPr lang="en-US" sz="1500" dirty="0"/>
          </a:p>
        </p:txBody>
      </p:sp>
      <p:sp>
        <p:nvSpPr>
          <p:cNvPr id="16" name="Shape 14"/>
          <p:cNvSpPr/>
          <p:nvPr/>
        </p:nvSpPr>
        <p:spPr>
          <a:xfrm>
            <a:off x="815975" y="3668316"/>
            <a:ext cx="5276850" cy="825500"/>
          </a:xfrm>
          <a:prstGeom prst="roundRect">
            <a:avLst>
              <a:gd name="adj" fmla="val 13462"/>
            </a:avLst>
          </a:prstGeom>
          <a:solidFill>
            <a:srgbClr val="FDFDFE"/>
          </a:solidFill>
          <a:ln w="6350">
            <a:solidFill>
              <a:srgbClr val="DFE3EC"/>
            </a:solidFill>
            <a:prstDash val="solid"/>
          </a:ln>
        </p:spPr>
      </p:sp>
      <p:sp>
        <p:nvSpPr>
          <p:cNvPr id="17" name="Text 15"/>
          <p:cNvSpPr/>
          <p:nvPr/>
        </p:nvSpPr>
        <p:spPr>
          <a:xfrm>
            <a:off x="1022350" y="3903266"/>
            <a:ext cx="203250" cy="381000"/>
          </a:xfrm>
          <a:prstGeom prst="rect">
            <a:avLst/>
          </a:prstGeom>
          <a:noFill/>
          <a:ln/>
        </p:spPr>
        <p:txBody>
          <a:bodyPr wrap="square" lIns="0" tIns="0" rIns="0" bIns="0" rtlCol="0" anchor="t">
            <a:normAutofit/>
          </a:bodyPr>
          <a:lstStyle/>
          <a:p>
            <a:pPr algn="l" indent="0" marL="0">
              <a:lnSpc>
                <a:spcPts val="2800"/>
              </a:lnSpc>
              <a:buNone/>
            </a:pPr>
            <a:r>
              <a:rPr lang="en-US" sz="2000" b="1" dirty="0">
                <a:solidFill>
                  <a:srgbClr val="6A4FD8"/>
                </a:solidFill>
                <a:latin typeface="Courier New" pitchFamily="49" charset="0"/>
                <a:ea typeface="Courier New" pitchFamily="49" charset="-122"/>
                <a:cs typeface="Courier New" pitchFamily="49" charset="-120"/>
              </a:rPr>
              <a:t>5</a:t>
            </a:r>
            <a:endParaRPr lang="en-US" sz="2000" dirty="0"/>
          </a:p>
        </p:txBody>
      </p:sp>
      <p:sp>
        <p:nvSpPr>
          <p:cNvPr id="18" name="Text 16"/>
          <p:cNvSpPr/>
          <p:nvPr/>
        </p:nvSpPr>
        <p:spPr>
          <a:xfrm>
            <a:off x="1327200" y="3823891"/>
            <a:ext cx="4696028" cy="539750"/>
          </a:xfrm>
          <a:prstGeom prst="rect">
            <a:avLst/>
          </a:prstGeom>
          <a:noFill/>
          <a:ln/>
        </p:spPr>
        <p:txBody>
          <a:bodyPr wrap="square" lIns="0" tIns="0" rIns="0" bIns="0" rtlCol="0" anchor="t">
            <a:normAutofit/>
          </a:bodyPr>
          <a:lstStyle/>
          <a:p>
            <a:pPr algn="l" indent="0" marL="0">
              <a:lnSpc>
                <a:spcPts val="2025"/>
              </a:lnSpc>
              <a:buNone/>
            </a:pPr>
            <a:r>
              <a:rPr lang="en-US" sz="1500" dirty="0">
                <a:solidFill>
                  <a:srgbClr val="1D2330"/>
                </a:solidFill>
                <a:latin typeface="Arial" pitchFamily="34" charset="0"/>
                <a:ea typeface="Arial" pitchFamily="34" charset="-122"/>
                <a:cs typeface="Arial" pitchFamily="34" charset="-120"/>
              </a:rPr>
              <a:t>Two coordinate systems: GameObjects in </a:t>
            </a:r>
            <a:r>
              <a:rPr lang="en-US" sz="1500" b="1" dirty="0">
                <a:solidFill>
                  <a:srgbClr val="1D2330"/>
                </a:solidFill>
                <a:latin typeface="Arial" pitchFamily="34" charset="0"/>
                <a:ea typeface="Arial" pitchFamily="34" charset="-122"/>
                <a:cs typeface="Arial" pitchFamily="34" charset="-120"/>
              </a:rPr>
              <a:t>world units</a:t>
            </a:r>
            <a:r>
              <a:rPr lang="en-US" sz="1500" dirty="0">
                <a:solidFill>
                  <a:srgbClr val="1D2330"/>
                </a:solidFill>
                <a:latin typeface="Arial" pitchFamily="34" charset="0"/>
                <a:ea typeface="Arial" pitchFamily="34" charset="-122"/>
                <a:cs typeface="Arial" pitchFamily="34" charset="-120"/>
              </a:rPr>
              <a:t>, UI in </a:t>
            </a:r>
            <a:r>
              <a:rPr lang="en-US" sz="1500" b="1" dirty="0">
                <a:solidFill>
                  <a:srgbClr val="1D2330"/>
                </a:solidFill>
                <a:latin typeface="Arial" pitchFamily="34" charset="0"/>
                <a:ea typeface="Arial" pitchFamily="34" charset="-122"/>
                <a:cs typeface="Arial" pitchFamily="34" charset="-120"/>
              </a:rPr>
              <a:t>pixels</a:t>
            </a:r>
            <a:r>
              <a:rPr lang="en-US" sz="1500" dirty="0">
                <a:solidFill>
                  <a:srgbClr val="1D2330"/>
                </a:solidFill>
                <a:latin typeface="Arial" pitchFamily="34" charset="0"/>
                <a:ea typeface="Arial" pitchFamily="34" charset="-122"/>
                <a:cs typeface="Arial" pitchFamily="34" charset="-120"/>
              </a:rPr>
              <a:t>.</a:t>
            </a:r>
            <a:endParaRPr lang="en-US" sz="1500" dirty="0"/>
          </a:p>
        </p:txBody>
      </p:sp>
      <p:sp>
        <p:nvSpPr>
          <p:cNvPr id="19" name="Shape 17"/>
          <p:cNvSpPr/>
          <p:nvPr/>
        </p:nvSpPr>
        <p:spPr>
          <a:xfrm>
            <a:off x="6099175" y="3668316"/>
            <a:ext cx="5276850" cy="825500"/>
          </a:xfrm>
          <a:prstGeom prst="roundRect">
            <a:avLst>
              <a:gd name="adj" fmla="val 13462"/>
            </a:avLst>
          </a:prstGeom>
          <a:solidFill>
            <a:srgbClr val="FDFDFE"/>
          </a:solidFill>
          <a:ln w="6350">
            <a:solidFill>
              <a:srgbClr val="DFE3EC"/>
            </a:solidFill>
            <a:prstDash val="solid"/>
          </a:ln>
        </p:spPr>
      </p:sp>
      <p:sp>
        <p:nvSpPr>
          <p:cNvPr id="20" name="Text 18"/>
          <p:cNvSpPr/>
          <p:nvPr/>
        </p:nvSpPr>
        <p:spPr>
          <a:xfrm>
            <a:off x="6305550" y="3903266"/>
            <a:ext cx="203250" cy="381000"/>
          </a:xfrm>
          <a:prstGeom prst="rect">
            <a:avLst/>
          </a:prstGeom>
          <a:noFill/>
          <a:ln/>
        </p:spPr>
        <p:txBody>
          <a:bodyPr wrap="square" lIns="0" tIns="0" rIns="0" bIns="0" rtlCol="0" anchor="t">
            <a:normAutofit/>
          </a:bodyPr>
          <a:lstStyle/>
          <a:p>
            <a:pPr algn="l" indent="0" marL="0">
              <a:lnSpc>
                <a:spcPts val="2800"/>
              </a:lnSpc>
              <a:buNone/>
            </a:pPr>
            <a:r>
              <a:rPr lang="en-US" sz="2000" b="1" dirty="0">
                <a:solidFill>
                  <a:srgbClr val="6A4FD8"/>
                </a:solidFill>
                <a:latin typeface="Courier New" pitchFamily="49" charset="0"/>
                <a:ea typeface="Courier New" pitchFamily="49" charset="-122"/>
                <a:cs typeface="Courier New" pitchFamily="49" charset="-120"/>
              </a:rPr>
              <a:t>6</a:t>
            </a:r>
            <a:endParaRPr lang="en-US" sz="2000" dirty="0"/>
          </a:p>
        </p:txBody>
      </p:sp>
      <p:sp>
        <p:nvSpPr>
          <p:cNvPr id="21" name="Text 19"/>
          <p:cNvSpPr/>
          <p:nvPr/>
        </p:nvSpPr>
        <p:spPr>
          <a:xfrm>
            <a:off x="6610400" y="3823891"/>
            <a:ext cx="4696028" cy="539750"/>
          </a:xfrm>
          <a:prstGeom prst="rect">
            <a:avLst/>
          </a:prstGeom>
          <a:noFill/>
          <a:ln/>
        </p:spPr>
        <p:txBody>
          <a:bodyPr wrap="square" lIns="0" tIns="0" rIns="0" bIns="0" rtlCol="0" anchor="t">
            <a:normAutofit/>
          </a:bodyPr>
          <a:lstStyle/>
          <a:p>
            <a:pPr algn="l" indent="0" marL="0">
              <a:lnSpc>
                <a:spcPts val="2025"/>
              </a:lnSpc>
              <a:buNone/>
            </a:pPr>
            <a:r>
              <a:rPr lang="en-US" sz="1500" dirty="0">
                <a:solidFill>
                  <a:srgbClr val="1D2330"/>
                </a:solidFill>
                <a:latin typeface="Arial" pitchFamily="34" charset="0"/>
                <a:ea typeface="Arial" pitchFamily="34" charset="-122"/>
                <a:cs typeface="Arial" pitchFamily="34" charset="-120"/>
              </a:rPr>
              <a:t>Collisions need a </a:t>
            </a:r>
            <a:r>
              <a:rPr lang="en-US" sz="1500" b="1" dirty="0">
                <a:solidFill>
                  <a:srgbClr val="1D2330"/>
                </a:solidFill>
                <a:latin typeface="Arial" pitchFamily="34" charset="0"/>
                <a:ea typeface="Arial" pitchFamily="34" charset="-122"/>
                <a:cs typeface="Arial" pitchFamily="34" charset="-120"/>
              </a:rPr>
              <a:t>Collider2D</a:t>
            </a:r>
            <a:r>
              <a:rPr lang="en-US" sz="1500" dirty="0">
                <a:solidFill>
                  <a:srgbClr val="1D2330"/>
                </a:solidFill>
                <a:latin typeface="Arial" pitchFamily="34" charset="0"/>
                <a:ea typeface="Arial" pitchFamily="34" charset="-122"/>
                <a:cs typeface="Arial" pitchFamily="34" charset="-120"/>
              </a:rPr>
              <a:t> on both and a </a:t>
            </a:r>
            <a:r>
              <a:rPr lang="en-US" sz="1500" b="1" dirty="0">
                <a:solidFill>
                  <a:srgbClr val="1D2330"/>
                </a:solidFill>
                <a:latin typeface="Arial" pitchFamily="34" charset="0"/>
                <a:ea typeface="Arial" pitchFamily="34" charset="-122"/>
                <a:cs typeface="Arial" pitchFamily="34" charset="-120"/>
              </a:rPr>
              <a:t>Rigidbody2D</a:t>
            </a:r>
            <a:r>
              <a:rPr lang="en-US" sz="1500" dirty="0">
                <a:solidFill>
                  <a:srgbClr val="1D2330"/>
                </a:solidFill>
                <a:latin typeface="Arial" pitchFamily="34" charset="0"/>
                <a:ea typeface="Arial" pitchFamily="34" charset="-122"/>
                <a:cs typeface="Arial" pitchFamily="34" charset="-120"/>
              </a:rPr>
              <a:t> on at least one.</a:t>
            </a:r>
            <a:endParaRPr lang="en-US" sz="1500" dirty="0"/>
          </a:p>
        </p:txBody>
      </p:sp>
      <p:sp>
        <p:nvSpPr>
          <p:cNvPr id="22" name="Text 20"/>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B6475"/>
                </a:solidFill>
                <a:latin typeface="Arial" pitchFamily="34" charset="0"/>
                <a:ea typeface="Arial" pitchFamily="34" charset="-122"/>
                <a:cs typeface="Arial" pitchFamily="34" charset="-120"/>
              </a:rPr>
              <a:t>Module 2 · Summary · 2</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8FA"/>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2A5FC4"/>
                </a:solidFill>
                <a:latin typeface="Arial" pitchFamily="34" charset="0"/>
                <a:ea typeface="Arial" pitchFamily="34" charset="-122"/>
                <a:cs typeface="Arial" pitchFamily="34" charset="-120"/>
              </a:rPr>
              <a:t>GAMEOBJECTS AND COMPONENTS</a:t>
            </a:r>
            <a:endParaRPr lang="en-US" sz="1200" dirty="0"/>
          </a:p>
        </p:txBody>
      </p:sp>
      <p:sp>
        <p:nvSpPr>
          <p:cNvPr id="3" name="Text 1"/>
          <p:cNvSpPr/>
          <p:nvPr>
            <p:ph type="title"/>
          </p:nvPr>
        </p:nvSpPr>
        <p:spPr>
          <a:xfrm>
            <a:off x="812800" y="125472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i="0" spc="-50" kern="0" dirty="0">
                <a:solidFill>
                  <a:srgbClr val="1D2330"/>
                </a:solidFill>
                <a:latin typeface="Arial" pitchFamily="34" charset="0"/>
                <a:ea typeface="Arial" pitchFamily="34" charset="-122"/>
                <a:cs typeface="Arial" pitchFamily="34" charset="-120"/>
              </a:rPr>
              <a:t>You work with references, not copies</a:t>
            </a:r>
            <a:endParaRPr lang="en-US" sz="3200" dirty="0"/>
          </a:p>
        </p:txBody>
      </p:sp>
      <p:sp>
        <p:nvSpPr>
          <p:cNvPr id="4" name="Shape 2"/>
          <p:cNvSpPr/>
          <p:nvPr/>
        </p:nvSpPr>
        <p:spPr>
          <a:xfrm>
            <a:off x="815975" y="1953816"/>
            <a:ext cx="6877050" cy="2199184"/>
          </a:xfrm>
          <a:prstGeom prst="roundRect">
            <a:avLst>
              <a:gd name="adj" fmla="val 5630"/>
            </a:avLst>
          </a:prstGeom>
          <a:solidFill>
            <a:srgbClr val="FDFDFE"/>
          </a:solidFill>
          <a:ln w="6350">
            <a:solidFill>
              <a:srgbClr val="DFE3EC"/>
            </a:solidFill>
            <a:prstDash val="solid"/>
          </a:ln>
        </p:spPr>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984250" y="2045891"/>
          <a:ext cx="6553200" cy="2027734"/>
        </p:xfrm>
        <a:graphic>
          <a:graphicData uri="http://schemas.openxmlformats.org/drawingml/2006/table">
            <a:tbl>
              <a:tblPr/>
              <a:tblGrid>
                <a:gridCol w="3014472"/>
                <a:gridCol w="3538728"/>
              </a:tblGrid>
              <a:tr h="359321">
                <a:tc>
                  <a:txBody>
                    <a:bodyPr/>
                    <a:lstStyle/>
                    <a:p>
                      <a:pPr indent="0" marL="0">
                        <a:lnSpc>
                          <a:spcPts val="1820"/>
                        </a:lnSpc>
                        <a:buNone/>
                      </a:pPr>
                      <a:r>
                        <a:rPr lang="en-US" sz="1300" b="1" dirty="0">
                          <a:solidFill>
                            <a:srgbClr val="1D2330"/>
                          </a:solidFill>
                          <a:latin typeface="Arial" pitchFamily="34" charset="0"/>
                          <a:ea typeface="Arial" pitchFamily="34" charset="-122"/>
                          <a:cs typeface="Arial" pitchFamily="34" charset="-120"/>
                        </a:rPr>
                        <a:t>Call</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BBBBBB"/>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BBBBBB"/>
                      </a:solidFill>
                      <a:prstDash val="solid"/>
                      <a:round/>
                      <a:headEnd type="none" w="med" len="med"/>
                      <a:tailEnd type="none" w="med" len="med"/>
                    </a:lnB>
                    <a:solidFill>
                      <a:srgbClr val="EAEAEB"/>
                    </a:solidFill>
                  </a:tcPr>
                </a:tc>
                <a:tc>
                  <a:txBody>
                    <a:bodyPr/>
                    <a:lstStyle/>
                    <a:p>
                      <a:pPr indent="0" marL="0">
                        <a:lnSpc>
                          <a:spcPts val="1820"/>
                        </a:lnSpc>
                        <a:buNone/>
                      </a:pPr>
                      <a:r>
                        <a:rPr lang="en-US" sz="1300" b="1" dirty="0">
                          <a:solidFill>
                            <a:srgbClr val="1D2330"/>
                          </a:solidFill>
                          <a:latin typeface="Arial" pitchFamily="34" charset="0"/>
                          <a:ea typeface="Arial" pitchFamily="34" charset="-122"/>
                          <a:cs typeface="Arial" pitchFamily="34" charset="-120"/>
                        </a:rPr>
                        <a:t>Gives you</a:t>
                      </a:r>
                      <a:endParaRPr lang="en-US" sz="1300" dirty="0">
                        <a:latin typeface="Arial" charset="0"/>
                        <a:ea typeface="Arial" charset="0"/>
                        <a:cs typeface="Arial" charset="0"/>
                      </a:endParaRPr>
                    </a:p>
                  </a:txBody>
                  <a:tcPr marL="57785" marR="57785" marT="57785" marB="57785" anchor="t">
                    <a:lnL w="12700" cap="flat" cmpd="sng" algn="ctr">
                      <a:solidFill>
                        <a:srgbClr val="BBBBBB"/>
                      </a:solidFill>
                      <a:prstDash val="solid"/>
                      <a:round/>
                      <a:headEnd type="none" w="med" len="med"/>
                      <a:tailEnd type="none" w="med" len="med"/>
                    </a:lnL>
                    <a:lnR w="12700" cap="flat" cmpd="sng" algn="ctr">
                      <a:solidFill>
                        <a:srgbClr val="BBBBBB"/>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BBBBBB"/>
                      </a:solidFill>
                      <a:prstDash val="solid"/>
                      <a:round/>
                      <a:headEnd type="none" w="med" len="med"/>
                      <a:tailEnd type="none" w="med" len="med"/>
                    </a:lnB>
                    <a:solidFill>
                      <a:srgbClr val="EAEAEB"/>
                    </a:solidFill>
                  </a:tcPr>
                </a:tc>
              </a:tr>
              <a:tr h="359321">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GameObject.Find("Obj-A")</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BBBBBB"/>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The Obj-A GameObject, or null</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BBBBBB"/>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r>
              <a:tr h="359321">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obj.GetComponent&lt;T&gt;()</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The T component on obj, or null</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r>
              <a:tr h="359321">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obj.AddComponent&lt;T&gt;()</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A new T component on obj</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r>
              <a:tr h="590451">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public T mField (set in the editor)</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A reference to that T component; its type decides what's stored</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r>
            </a:tbl>
          </a:graphicData>
        </a:graphic>
      </p:graphicFrame>
      <p:sp>
        <p:nvSpPr>
          <p:cNvPr id="6" name="Text 3"/>
          <p:cNvSpPr/>
          <p:nvPr/>
        </p:nvSpPr>
        <p:spPr>
          <a:xfrm>
            <a:off x="7950200" y="1950641"/>
            <a:ext cx="3429000" cy="1300361"/>
          </a:xfrm>
          <a:prstGeom prst="roundRect">
            <a:avLst>
              <a:gd name="adj" fmla="val 7813"/>
            </a:avLst>
          </a:prstGeom>
          <a:solidFill>
            <a:srgbClr val="E8F0FD"/>
          </a:solidFill>
          <a:ln/>
        </p:spPr>
        <p:txBody>
          <a:bodyPr wrap="square" lIns="148042" tIns="122642" rIns="55840" bIns="97242" rtlCol="0" anchor="t">
            <a:normAutofit/>
          </a:bodyPr>
          <a:lstStyle/>
          <a:p>
            <a:pPr algn="l" indent="0" marL="0">
              <a:lnSpc>
                <a:spcPts val="1960"/>
              </a:lnSpc>
              <a:buNone/>
            </a:pPr>
            <a:r>
              <a:rPr lang="en-US" sz="1400" b="1" dirty="0">
                <a:solidFill>
                  <a:srgbClr val="1D2330"/>
                </a:solidFill>
                <a:latin typeface="Arial" pitchFamily="34" charset="0"/>
                <a:ea typeface="Arial" pitchFamily="34" charset="-122"/>
                <a:cs typeface="Arial" pitchFamily="34" charset="-120"/>
              </a:rPr>
              <a:t>Destroy(component)</a:t>
            </a:r>
            <a:r>
              <a:rPr lang="en-US" sz="1400" dirty="0">
                <a:solidFill>
                  <a:srgbClr val="1D2330"/>
                </a:solidFill>
                <a:latin typeface="Arial" pitchFamily="34" charset="0"/>
                <a:ea typeface="Arial" pitchFamily="34" charset="-122"/>
                <a:cs typeface="Arial" pitchFamily="34" charset="-120"/>
              </a:rPr>
              <a:t> removes just that component. </a:t>
            </a:r>
            <a:r>
              <a:rPr lang="en-US" sz="1400" b="1" dirty="0">
                <a:solidFill>
                  <a:srgbClr val="1D2330"/>
                </a:solidFill>
                <a:latin typeface="Arial" pitchFamily="34" charset="0"/>
                <a:ea typeface="Arial" pitchFamily="34" charset="-122"/>
                <a:cs typeface="Arial" pitchFamily="34" charset="-120"/>
              </a:rPr>
              <a:t>Destroy(gameObject)</a:t>
            </a:r>
            <a:r>
              <a:rPr lang="en-US" sz="1400" dirty="0">
                <a:solidFill>
                  <a:srgbClr val="1D2330"/>
                </a:solidFill>
                <a:latin typeface="Arial" pitchFamily="34" charset="0"/>
                <a:ea typeface="Arial" pitchFamily="34" charset="-122"/>
                <a:cs typeface="Arial" pitchFamily="34" charset="-120"/>
              </a:rPr>
              <a:t> removes the object and all its components.</a:t>
            </a:r>
            <a:endParaRPr lang="en-US" sz="1400" dirty="0"/>
          </a:p>
        </p:txBody>
      </p:sp>
      <p:sp>
        <p:nvSpPr>
          <p:cNvPr id="7" name="Text 4"/>
          <p:cNvSpPr/>
          <p:nvPr/>
        </p:nvSpPr>
        <p:spPr>
          <a:xfrm>
            <a:off x="7950200" y="3378002"/>
            <a:ext cx="3429000" cy="1300361"/>
          </a:xfrm>
          <a:prstGeom prst="roundRect">
            <a:avLst>
              <a:gd name="adj" fmla="val 7813"/>
            </a:avLst>
          </a:prstGeom>
          <a:solidFill>
            <a:srgbClr val="FDF5E6"/>
          </a:solidFill>
          <a:ln/>
        </p:spPr>
        <p:txBody>
          <a:bodyPr wrap="square" lIns="148042" tIns="122642" rIns="55840" bIns="97242" rtlCol="0" anchor="t">
            <a:normAutofit/>
          </a:bodyPr>
          <a:lstStyle/>
          <a:p>
            <a:pPr algn="l" indent="0" marL="0">
              <a:lnSpc>
                <a:spcPts val="1960"/>
              </a:lnSpc>
              <a:buNone/>
            </a:pPr>
            <a:r>
              <a:rPr lang="en-US" sz="1400" b="1" dirty="0">
                <a:solidFill>
                  <a:srgbClr val="3D2A08"/>
                </a:solidFill>
                <a:latin typeface="Arial" pitchFamily="34" charset="0"/>
                <a:ea typeface="Arial" pitchFamily="34" charset="-122"/>
                <a:cs typeface="Arial" pitchFamily="34" charset="-120"/>
              </a:rPr>
              <a:t>null</a:t>
            </a:r>
            <a:r>
              <a:rPr lang="en-US" sz="1400" dirty="0">
                <a:solidFill>
                  <a:srgbClr val="3D2A08"/>
                </a:solidFill>
                <a:latin typeface="Arial" pitchFamily="34" charset="0"/>
                <a:ea typeface="Arial" pitchFamily="34" charset="-122"/>
                <a:cs typeface="Arial" pitchFamily="34" charset="-120"/>
              </a:rPr>
              <a:t> means "not found". Using it throws a </a:t>
            </a:r>
            <a:r>
              <a:rPr lang="en-US" sz="1400" b="1" dirty="0">
                <a:solidFill>
                  <a:srgbClr val="3D2A08"/>
                </a:solidFill>
                <a:latin typeface="Arial" pitchFamily="34" charset="0"/>
                <a:ea typeface="Arial" pitchFamily="34" charset="-122"/>
                <a:cs typeface="Arial" pitchFamily="34" charset="-120"/>
              </a:rPr>
              <a:t>NullReferenceException</a:t>
            </a:r>
            <a:r>
              <a:rPr lang="en-US" sz="1400" dirty="0">
                <a:solidFill>
                  <a:srgbClr val="3D2A08"/>
                </a:solidFill>
                <a:latin typeface="Arial" pitchFamily="34" charset="0"/>
                <a:ea typeface="Arial" pitchFamily="34" charset="-122"/>
                <a:cs typeface="Arial" pitchFamily="34" charset="-120"/>
              </a:rPr>
              <a:t>, e.g., after renaming an object that Find() looks for.</a:t>
            </a:r>
            <a:endParaRPr lang="en-US" sz="1400" dirty="0"/>
          </a:p>
        </p:txBody>
      </p:sp>
      <p:sp>
        <p:nvSpPr>
          <p:cNvPr id="8" name="Text 5"/>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B6475"/>
                </a:solidFill>
                <a:latin typeface="Arial" pitchFamily="34" charset="0"/>
                <a:ea typeface="Arial" pitchFamily="34" charset="-122"/>
                <a:cs typeface="Arial" pitchFamily="34" charset="-120"/>
              </a:rPr>
              <a:t>Module 2 · Summary · 3</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EEF1F7"/>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2A5FC4"/>
                </a:solidFill>
                <a:latin typeface="Arial" pitchFamily="34" charset="0"/>
                <a:ea typeface="Arial" pitchFamily="34" charset="-122"/>
                <a:cs typeface="Arial" pitchFamily="34" charset="-120"/>
              </a:rPr>
              <a:t>2.1 · OBJECT NAVIGATION</a:t>
            </a:r>
            <a:endParaRPr lang="en-US" sz="1200" dirty="0"/>
          </a:p>
        </p:txBody>
      </p:sp>
      <p:sp>
        <p:nvSpPr>
          <p:cNvPr id="3" name="Text 1"/>
          <p:cNvSpPr/>
          <p:nvPr>
            <p:ph type="title"/>
          </p:nvPr>
        </p:nvSpPr>
        <p:spPr>
          <a:xfrm>
            <a:off x="812800" y="128012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i="0" spc="-50" kern="0" dirty="0">
                <a:solidFill>
                  <a:srgbClr val="1D2330"/>
                </a:solidFill>
                <a:latin typeface="Arial" pitchFamily="34" charset="0"/>
                <a:ea typeface="Arial" pitchFamily="34" charset="-122"/>
                <a:cs typeface="Arial" pitchFamily="34" charset="-120"/>
              </a:rPr>
              <a:t>Move by time, not by frames</a:t>
            </a:r>
            <a:endParaRPr lang="en-US" sz="3200" dirty="0"/>
          </a:p>
        </p:txBody>
      </p:sp>
      <p:sp>
        <p:nvSpPr>
          <p:cNvPr id="4" name="Text 2"/>
          <p:cNvSpPr/>
          <p:nvPr/>
        </p:nvSpPr>
        <p:spPr>
          <a:xfrm>
            <a:off x="812800" y="2001441"/>
            <a:ext cx="10883392" cy="487660"/>
          </a:xfrm>
          <a:prstGeom prst="rect">
            <a:avLst/>
          </a:prstGeom>
          <a:noFill/>
          <a:ln/>
        </p:spPr>
        <p:txBody>
          <a:bodyPr wrap="square" lIns="0" tIns="0" rIns="0" bIns="0" rtlCol="0" anchor="t">
            <a:normAutofit/>
          </a:bodyPr>
          <a:lstStyle/>
          <a:p>
            <a:pPr algn="l" indent="0" marL="0">
              <a:lnSpc>
                <a:spcPts val="3640"/>
              </a:lnSpc>
              <a:buNone/>
            </a:pPr>
            <a:r>
              <a:rPr lang="en-US" sz="2600" b="1" dirty="0">
                <a:solidFill>
                  <a:srgbClr val="2A5FC4"/>
                </a:solidFill>
                <a:latin typeface="Courier New" pitchFamily="49" charset="0"/>
                <a:ea typeface="Courier New" pitchFamily="49" charset="-122"/>
                <a:cs typeface="Courier New" pitchFamily="49" charset="-120"/>
              </a:rPr>
              <a:t>distance = speed × Time.smoothDeltaTime</a:t>
            </a:r>
            <a:endParaRPr lang="en-US" sz="2600" dirty="0"/>
          </a:p>
        </p:txBody>
      </p:sp>
      <p:sp>
        <p:nvSpPr>
          <p:cNvPr id="5" name="Shape 3"/>
          <p:cNvSpPr/>
          <p:nvPr/>
        </p:nvSpPr>
        <p:spPr>
          <a:xfrm>
            <a:off x="815975" y="2720876"/>
            <a:ext cx="3397250" cy="1466751"/>
          </a:xfrm>
          <a:prstGeom prst="roundRect">
            <a:avLst>
              <a:gd name="adj" fmla="val 8442"/>
            </a:avLst>
          </a:prstGeom>
          <a:solidFill>
            <a:srgbClr val="FDFDFE"/>
          </a:solidFill>
          <a:ln w="6350">
            <a:solidFill>
              <a:srgbClr val="DFE3EC"/>
            </a:solidFill>
            <a:prstDash val="solid"/>
          </a:ln>
        </p:spPr>
      </p:sp>
      <p:sp>
        <p:nvSpPr>
          <p:cNvPr id="6" name="Text 4"/>
          <p:cNvSpPr/>
          <p:nvPr/>
        </p:nvSpPr>
        <p:spPr>
          <a:xfrm>
            <a:off x="1022350" y="2927251"/>
            <a:ext cx="3074035"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D2330"/>
                </a:solidFill>
                <a:latin typeface="Arial" pitchFamily="34" charset="0"/>
                <a:ea typeface="Arial" pitchFamily="34" charset="-122"/>
                <a:cs typeface="Arial" pitchFamily="34" charset="-120"/>
              </a:rPr>
              <a:t>Forward is transform.up</a:t>
            </a:r>
            <a:endParaRPr lang="en-US" sz="1600" dirty="0"/>
          </a:p>
        </p:txBody>
      </p:sp>
      <p:sp>
        <p:nvSpPr>
          <p:cNvPr id="7" name="Text 5"/>
          <p:cNvSpPr/>
          <p:nvPr/>
        </p:nvSpPr>
        <p:spPr>
          <a:xfrm>
            <a:off x="1022350" y="3234581"/>
            <a:ext cx="3074035" cy="77207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F586A"/>
                </a:solidFill>
                <a:latin typeface="Arial" pitchFamily="34" charset="0"/>
                <a:ea typeface="Arial" pitchFamily="34" charset="-122"/>
                <a:cs typeface="Arial" pitchFamily="34" charset="-120"/>
              </a:rPr>
              <a:t>transform.Rotate() turns the object, and transform.up and right turn with it.</a:t>
            </a:r>
            <a:endParaRPr lang="en-US" sz="1400" dirty="0"/>
          </a:p>
        </p:txBody>
      </p:sp>
      <p:sp>
        <p:nvSpPr>
          <p:cNvPr id="8" name="Shape 6"/>
          <p:cNvSpPr/>
          <p:nvPr/>
        </p:nvSpPr>
        <p:spPr>
          <a:xfrm>
            <a:off x="4397375" y="2720876"/>
            <a:ext cx="3397250" cy="1466751"/>
          </a:xfrm>
          <a:prstGeom prst="roundRect">
            <a:avLst>
              <a:gd name="adj" fmla="val 8442"/>
            </a:avLst>
          </a:prstGeom>
          <a:solidFill>
            <a:srgbClr val="FDFDFE"/>
          </a:solidFill>
          <a:ln w="6350">
            <a:solidFill>
              <a:srgbClr val="DFE3EC"/>
            </a:solidFill>
            <a:prstDash val="solid"/>
          </a:ln>
        </p:spPr>
      </p:sp>
      <p:sp>
        <p:nvSpPr>
          <p:cNvPr id="9" name="Text 7"/>
          <p:cNvSpPr/>
          <p:nvPr/>
        </p:nvSpPr>
        <p:spPr>
          <a:xfrm>
            <a:off x="4603750" y="2927251"/>
            <a:ext cx="3074035"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D2330"/>
                </a:solidFill>
                <a:latin typeface="Arial" pitchFamily="34" charset="0"/>
                <a:ea typeface="Arial" pitchFamily="34" charset="-122"/>
                <a:cs typeface="Arial" pitchFamily="34" charset="-120"/>
              </a:rPr>
              <a:t>State vs event</a:t>
            </a:r>
            <a:endParaRPr lang="en-US" sz="1600" dirty="0"/>
          </a:p>
        </p:txBody>
      </p:sp>
      <p:sp>
        <p:nvSpPr>
          <p:cNvPr id="10" name="Text 8"/>
          <p:cNvSpPr/>
          <p:nvPr/>
        </p:nvSpPr>
        <p:spPr>
          <a:xfrm>
            <a:off x="4603750" y="3234581"/>
            <a:ext cx="3074035" cy="77207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1F4FA8"/>
                </a:solidFill>
                <a:latin typeface="Arial" pitchFamily="34" charset="0"/>
                <a:ea typeface="Arial" pitchFamily="34" charset="-122"/>
                <a:cs typeface="Arial" pitchFamily="34" charset="-120"/>
              </a:rPr>
              <a:t>isPressed</a:t>
            </a:r>
            <a:r>
              <a:rPr lang="en-US" sz="1400" dirty="0">
                <a:solidFill>
                  <a:srgbClr val="4F586A"/>
                </a:solidFill>
                <a:latin typeface="Arial" pitchFamily="34" charset="0"/>
                <a:ea typeface="Arial" pitchFamily="34" charset="-122"/>
                <a:cs typeface="Arial" pitchFamily="34" charset="-120"/>
              </a:rPr>
              <a:t>: every frame the key is held. </a:t>
            </a:r>
            <a:r>
              <a:rPr lang="en-US" sz="1400" dirty="0">
                <a:solidFill>
                  <a:srgbClr val="1F4FA8"/>
                </a:solidFill>
                <a:latin typeface="Arial" pitchFamily="34" charset="0"/>
                <a:ea typeface="Arial" pitchFamily="34" charset="-122"/>
                <a:cs typeface="Arial" pitchFamily="34" charset="-120"/>
              </a:rPr>
              <a:t>wasPressedThisFrame</a:t>
            </a:r>
            <a:r>
              <a:rPr lang="en-US" sz="1400" dirty="0">
                <a:solidFill>
                  <a:srgbClr val="4F586A"/>
                </a:solidFill>
                <a:latin typeface="Arial" pitchFamily="34" charset="0"/>
                <a:ea typeface="Arial" pitchFamily="34" charset="-122"/>
                <a:cs typeface="Arial" pitchFamily="34" charset="-120"/>
              </a:rPr>
              <a:t>: once, when it goes down.</a:t>
            </a:r>
            <a:endParaRPr lang="en-US" sz="1400" dirty="0"/>
          </a:p>
        </p:txBody>
      </p:sp>
      <p:sp>
        <p:nvSpPr>
          <p:cNvPr id="11" name="Shape 9"/>
          <p:cNvSpPr/>
          <p:nvPr/>
        </p:nvSpPr>
        <p:spPr>
          <a:xfrm>
            <a:off x="7978775" y="2720876"/>
            <a:ext cx="3397250" cy="1466751"/>
          </a:xfrm>
          <a:prstGeom prst="roundRect">
            <a:avLst>
              <a:gd name="adj" fmla="val 8442"/>
            </a:avLst>
          </a:prstGeom>
          <a:solidFill>
            <a:srgbClr val="FDFDFE"/>
          </a:solidFill>
          <a:ln w="6350">
            <a:solidFill>
              <a:srgbClr val="DFE3EC"/>
            </a:solidFill>
            <a:prstDash val="solid"/>
          </a:ln>
        </p:spPr>
      </p:sp>
      <p:sp>
        <p:nvSpPr>
          <p:cNvPr id="12" name="Text 10"/>
          <p:cNvSpPr/>
          <p:nvPr/>
        </p:nvSpPr>
        <p:spPr>
          <a:xfrm>
            <a:off x="8185150" y="2927251"/>
            <a:ext cx="3074035"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D2330"/>
                </a:solidFill>
                <a:latin typeface="Arial" pitchFamily="34" charset="0"/>
                <a:ea typeface="Arial" pitchFamily="34" charset="-122"/>
                <a:cs typeface="Arial" pitchFamily="34" charset="-120"/>
              </a:rPr>
              <a:t>Mouse → world</a:t>
            </a:r>
            <a:endParaRPr lang="en-US" sz="1600" dirty="0"/>
          </a:p>
        </p:txBody>
      </p:sp>
      <p:sp>
        <p:nvSpPr>
          <p:cNvPr id="13" name="Text 11"/>
          <p:cNvSpPr/>
          <p:nvPr/>
        </p:nvSpPr>
        <p:spPr>
          <a:xfrm>
            <a:off x="8185150" y="3234581"/>
            <a:ext cx="3074035" cy="77207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F586A"/>
                </a:solidFill>
                <a:latin typeface="Arial" pitchFamily="34" charset="0"/>
                <a:ea typeface="Arial" pitchFamily="34" charset="-122"/>
                <a:cs typeface="Arial" pitchFamily="34" charset="-120"/>
              </a:rPr>
              <a:t>Camera.main.ScreenToWorldPoint(), then set z = 0, or the object is too close to the camera to see.</a:t>
            </a:r>
            <a:endParaRPr lang="en-US" sz="1400" dirty="0"/>
          </a:p>
        </p:txBody>
      </p:sp>
      <p:sp>
        <p:nvSpPr>
          <p:cNvPr id="14" name="Text 12"/>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B6475"/>
                </a:solidFill>
                <a:latin typeface="Arial" pitchFamily="34" charset="0"/>
                <a:ea typeface="Arial" pitchFamily="34" charset="-122"/>
                <a:cs typeface="Arial" pitchFamily="34" charset="-120"/>
              </a:rPr>
              <a:t>Module 2 · Summary · 4</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8FA"/>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2A5FC4"/>
                </a:solidFill>
                <a:latin typeface="Arial" pitchFamily="34" charset="0"/>
                <a:ea typeface="Arial" pitchFamily="34" charset="-122"/>
                <a:cs typeface="Arial" pitchFamily="34" charset="-120"/>
              </a:rPr>
              <a:t>2.2 · PREFABS</a:t>
            </a:r>
            <a:endParaRPr lang="en-US" sz="1200" dirty="0"/>
          </a:p>
        </p:txBody>
      </p:sp>
      <p:sp>
        <p:nvSpPr>
          <p:cNvPr id="3" name="Text 1"/>
          <p:cNvSpPr/>
          <p:nvPr>
            <p:ph type="title"/>
          </p:nvPr>
        </p:nvSpPr>
        <p:spPr>
          <a:xfrm>
            <a:off x="812800" y="125472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i="0" spc="-50" kern="0" dirty="0">
                <a:solidFill>
                  <a:srgbClr val="1D2330"/>
                </a:solidFill>
                <a:latin typeface="Arial" pitchFamily="34" charset="0"/>
                <a:ea typeface="Arial" pitchFamily="34" charset="-122"/>
                <a:cs typeface="Arial" pitchFamily="34" charset="-120"/>
              </a:rPr>
              <a:t>Prefabs: build once, spawn many</a:t>
            </a:r>
            <a:endParaRPr lang="en-US" sz="3200" dirty="0"/>
          </a:p>
        </p:txBody>
      </p:sp>
      <p:sp>
        <p:nvSpPr>
          <p:cNvPr id="4" name="Shape 2"/>
          <p:cNvSpPr/>
          <p:nvPr/>
        </p:nvSpPr>
        <p:spPr>
          <a:xfrm>
            <a:off x="815975" y="2149326"/>
            <a:ext cx="2178050" cy="1118840"/>
          </a:xfrm>
          <a:prstGeom prst="roundRect">
            <a:avLst>
              <a:gd name="adj" fmla="val 11067"/>
            </a:avLst>
          </a:prstGeom>
          <a:solidFill>
            <a:srgbClr val="FDFDFE"/>
          </a:solidFill>
          <a:ln w="6350">
            <a:solidFill>
              <a:srgbClr val="DFE3EC"/>
            </a:solidFill>
            <a:prstDash val="solid"/>
          </a:ln>
        </p:spPr>
      </p:sp>
      <p:sp>
        <p:nvSpPr>
          <p:cNvPr id="5" name="Text 3"/>
          <p:cNvSpPr/>
          <p:nvPr/>
        </p:nvSpPr>
        <p:spPr>
          <a:xfrm>
            <a:off x="996950" y="2330301"/>
            <a:ext cx="1870583"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D2330"/>
                </a:solidFill>
                <a:latin typeface="Arial" pitchFamily="34" charset="0"/>
                <a:ea typeface="Arial" pitchFamily="34" charset="-122"/>
                <a:cs typeface="Arial" pitchFamily="34" charset="-120"/>
              </a:rPr>
              <a:t>Make</a:t>
            </a:r>
            <a:endParaRPr lang="en-US" sz="1600" dirty="0"/>
          </a:p>
        </p:txBody>
      </p:sp>
      <p:sp>
        <p:nvSpPr>
          <p:cNvPr id="6" name="Text 4"/>
          <p:cNvSpPr/>
          <p:nvPr/>
        </p:nvSpPr>
        <p:spPr>
          <a:xfrm>
            <a:off x="996950" y="2624931"/>
            <a:ext cx="1870583" cy="48766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F586A"/>
                </a:solidFill>
                <a:latin typeface="Arial" pitchFamily="34" charset="0"/>
                <a:ea typeface="Arial" pitchFamily="34" charset="-122"/>
                <a:cs typeface="Arial" pitchFamily="34" charset="-120"/>
              </a:rPr>
              <a:t>Drag an object from the Hierarchy into Assets</a:t>
            </a:r>
            <a:endParaRPr lang="en-US" sz="1300" dirty="0"/>
          </a:p>
        </p:txBody>
      </p:sp>
      <p:pic>
        <p:nvPicPr>
          <p:cNvPr id="7" name="Image 0" descr="connector">    </p:cNvPr>
          <p:cNvPicPr>
            <a:picLocks noChangeAspect="1"/>
          </p:cNvPicPr>
          <p:nvPr/>
        </p:nvPicPr>
        <p:blipFill>
          <a:blip r:embed="rId1"/>
          <a:srcRect l="0" r="0" t="0" b="0"/>
          <a:stretch/>
        </p:blipFill>
        <p:spPr>
          <a:xfrm>
            <a:off x="3086100" y="2645221"/>
            <a:ext cx="431800" cy="127000"/>
          </a:xfrm>
          <a:prstGeom prst="rect">
            <a:avLst/>
          </a:prstGeom>
        </p:spPr>
      </p:pic>
      <p:sp>
        <p:nvSpPr>
          <p:cNvPr id="8" name="Shape 5"/>
          <p:cNvSpPr/>
          <p:nvPr/>
        </p:nvSpPr>
        <p:spPr>
          <a:xfrm>
            <a:off x="3609975" y="2167136"/>
            <a:ext cx="2178050" cy="1083221"/>
          </a:xfrm>
          <a:prstGeom prst="roundRect">
            <a:avLst>
              <a:gd name="adj" fmla="val 11431"/>
            </a:avLst>
          </a:prstGeom>
          <a:solidFill>
            <a:srgbClr val="FDFDFE"/>
          </a:solidFill>
          <a:ln w="6350">
            <a:solidFill>
              <a:srgbClr val="DFE3EC"/>
            </a:solidFill>
            <a:prstDash val="solid"/>
          </a:ln>
        </p:spPr>
      </p:sp>
      <p:sp>
        <p:nvSpPr>
          <p:cNvPr id="9" name="Text 6"/>
          <p:cNvSpPr/>
          <p:nvPr/>
        </p:nvSpPr>
        <p:spPr>
          <a:xfrm>
            <a:off x="3790950" y="2348111"/>
            <a:ext cx="1870583"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D2330"/>
                </a:solidFill>
                <a:latin typeface="Arial" pitchFamily="34" charset="0"/>
                <a:ea typeface="Arial" pitchFamily="34" charset="-122"/>
                <a:cs typeface="Arial" pitchFamily="34" charset="-120"/>
              </a:rPr>
              <a:t>Store</a:t>
            </a:r>
            <a:endParaRPr lang="en-US" sz="1600" dirty="0"/>
          </a:p>
        </p:txBody>
      </p:sp>
      <p:sp>
        <p:nvSpPr>
          <p:cNvPr id="10" name="Text 7"/>
          <p:cNvSpPr/>
          <p:nvPr/>
        </p:nvSpPr>
        <p:spPr>
          <a:xfrm>
            <a:off x="3790950" y="2642741"/>
            <a:ext cx="1870583"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1F4FA8"/>
                </a:solidFill>
                <a:latin typeface="Courier New" pitchFamily="49" charset="0"/>
                <a:ea typeface="Courier New" pitchFamily="49" charset="-122"/>
                <a:cs typeface="Courier New" pitchFamily="49" charset="-120"/>
              </a:rPr>
              <a:t>Assets/Resources/</a:t>
            </a:r>
            <a:endParaRPr lang="en-US" sz="1200" dirty="0"/>
          </a:p>
          <a:p>
            <a:pPr algn="l" indent="0" marL="0">
              <a:lnSpc>
                <a:spcPts val="1680"/>
              </a:lnSpc>
              <a:buNone/>
            </a:pPr>
            <a:r>
              <a:rPr lang="en-US" sz="1200" dirty="0">
                <a:solidFill>
                  <a:srgbClr val="1F4FA8"/>
                </a:solidFill>
                <a:latin typeface="Courier New" pitchFamily="49" charset="0"/>
                <a:ea typeface="Courier New" pitchFamily="49" charset="-122"/>
                <a:cs typeface="Courier New" pitchFamily="49" charset="-120"/>
              </a:rPr>
              <a:t>Prefabs/Egg.prefab</a:t>
            </a:r>
            <a:endParaRPr lang="en-US" sz="1200" dirty="0"/>
          </a:p>
        </p:txBody>
      </p:sp>
      <p:pic>
        <p:nvPicPr>
          <p:cNvPr id="11" name="Image 1" descr="connector">    </p:cNvPr>
          <p:cNvPicPr>
            <a:picLocks noChangeAspect="1"/>
          </p:cNvPicPr>
          <p:nvPr/>
        </p:nvPicPr>
        <p:blipFill>
          <a:blip r:embed="rId2"/>
          <a:srcRect l="0" r="0" t="0" b="0"/>
          <a:stretch/>
        </p:blipFill>
        <p:spPr>
          <a:xfrm>
            <a:off x="5880100" y="2645221"/>
            <a:ext cx="431800" cy="127000"/>
          </a:xfrm>
          <a:prstGeom prst="rect">
            <a:avLst/>
          </a:prstGeom>
        </p:spPr>
      </p:pic>
      <p:sp>
        <p:nvSpPr>
          <p:cNvPr id="12" name="Shape 8"/>
          <p:cNvSpPr/>
          <p:nvPr/>
        </p:nvSpPr>
        <p:spPr>
          <a:xfrm>
            <a:off x="6403975" y="1953816"/>
            <a:ext cx="2178050" cy="1509861"/>
          </a:xfrm>
          <a:prstGeom prst="roundRect">
            <a:avLst>
              <a:gd name="adj" fmla="val 8201"/>
            </a:avLst>
          </a:prstGeom>
          <a:solidFill>
            <a:srgbClr val="FDFDFE"/>
          </a:solidFill>
          <a:ln w="6350">
            <a:solidFill>
              <a:srgbClr val="DFE3EC"/>
            </a:solidFill>
            <a:prstDash val="solid"/>
          </a:ln>
        </p:spPr>
      </p:sp>
      <p:sp>
        <p:nvSpPr>
          <p:cNvPr id="13" name="Text 9"/>
          <p:cNvSpPr/>
          <p:nvPr/>
        </p:nvSpPr>
        <p:spPr>
          <a:xfrm>
            <a:off x="6584950" y="2134791"/>
            <a:ext cx="1870583"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D2330"/>
                </a:solidFill>
                <a:latin typeface="Arial" pitchFamily="34" charset="0"/>
                <a:ea typeface="Arial" pitchFamily="34" charset="-122"/>
                <a:cs typeface="Arial" pitchFamily="34" charset="-120"/>
              </a:rPr>
              <a:t>Spawn</a:t>
            </a:r>
            <a:endParaRPr lang="en-US" sz="1600" dirty="0"/>
          </a:p>
        </p:txBody>
      </p:sp>
      <p:sp>
        <p:nvSpPr>
          <p:cNvPr id="14" name="Text 10"/>
          <p:cNvSpPr/>
          <p:nvPr/>
        </p:nvSpPr>
        <p:spPr>
          <a:xfrm>
            <a:off x="6584950" y="2429421"/>
            <a:ext cx="1870583" cy="87868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1F4FA8"/>
                </a:solidFill>
                <a:latin typeface="Courier New" pitchFamily="49" charset="0"/>
                <a:ea typeface="Courier New" pitchFamily="49" charset="-122"/>
                <a:cs typeface="Courier New" pitchFamily="49" charset="-120"/>
              </a:rPr>
              <a:t>Instantiate(</a:t>
            </a:r>
            <a:endParaRPr lang="en-US" sz="1200" dirty="0"/>
          </a:p>
          <a:p>
            <a:pPr algn="l" indent="0" marL="0">
              <a:lnSpc>
                <a:spcPts val="1680"/>
              </a:lnSpc>
              <a:buNone/>
            </a:pPr>
            <a:r>
              <a:rPr lang="en-US" sz="1200" dirty="0">
                <a:solidFill>
                  <a:srgbClr val="1F4FA8"/>
                </a:solidFill>
                <a:latin typeface="Courier New" pitchFamily="49" charset="0"/>
                <a:ea typeface="Courier New" pitchFamily="49" charset="-122"/>
                <a:cs typeface="Courier New" pitchFamily="49" charset="-120"/>
              </a:rPr>
              <a:t>Resources.Load</a:t>
            </a:r>
            <a:endParaRPr lang="en-US" sz="1200" dirty="0"/>
          </a:p>
          <a:p>
            <a:pPr algn="l" indent="0" marL="0">
              <a:lnSpc>
                <a:spcPts val="1680"/>
              </a:lnSpc>
              <a:buNone/>
            </a:pPr>
            <a:r>
              <a:rPr lang="en-US" sz="1200" dirty="0">
                <a:solidFill>
                  <a:srgbClr val="1F4FA8"/>
                </a:solidFill>
                <a:latin typeface="Courier New" pitchFamily="49" charset="0"/>
                <a:ea typeface="Courier New" pitchFamily="49" charset="-122"/>
                <a:cs typeface="Courier New" pitchFamily="49" charset="-120"/>
              </a:rPr>
              <a:t>&lt;GameObject&gt;</a:t>
            </a:r>
            <a:endParaRPr lang="en-US" sz="1200" dirty="0"/>
          </a:p>
          <a:p>
            <a:pPr algn="l" indent="0" marL="0">
              <a:lnSpc>
                <a:spcPts val="1680"/>
              </a:lnSpc>
              <a:buNone/>
            </a:pPr>
            <a:r>
              <a:rPr lang="en-US" sz="1200" dirty="0">
                <a:solidFill>
                  <a:srgbClr val="1F4FA8"/>
                </a:solidFill>
                <a:latin typeface="Courier New" pitchFamily="49" charset="0"/>
                <a:ea typeface="Courier New" pitchFamily="49" charset="-122"/>
                <a:cs typeface="Courier New" pitchFamily="49" charset="-120"/>
              </a:rPr>
              <a:t>("Prefabs/Egg"))</a:t>
            </a:r>
            <a:endParaRPr lang="en-US" sz="1200" dirty="0"/>
          </a:p>
        </p:txBody>
      </p:sp>
      <p:pic>
        <p:nvPicPr>
          <p:cNvPr id="15" name="Image 2" descr="connector">    </p:cNvPr>
          <p:cNvPicPr>
            <a:picLocks noChangeAspect="1"/>
          </p:cNvPicPr>
          <p:nvPr/>
        </p:nvPicPr>
        <p:blipFill>
          <a:blip r:embed="rId3"/>
          <a:srcRect l="0" r="0" t="0" b="0"/>
          <a:stretch/>
        </p:blipFill>
        <p:spPr>
          <a:xfrm>
            <a:off x="8674100" y="2645221"/>
            <a:ext cx="431800" cy="127000"/>
          </a:xfrm>
          <a:prstGeom prst="rect">
            <a:avLst/>
          </a:prstGeom>
        </p:spPr>
      </p:pic>
      <p:sp>
        <p:nvSpPr>
          <p:cNvPr id="16" name="Shape 11"/>
          <p:cNvSpPr/>
          <p:nvPr/>
        </p:nvSpPr>
        <p:spPr>
          <a:xfrm>
            <a:off x="9197975" y="2273796"/>
            <a:ext cx="2178050" cy="869900"/>
          </a:xfrm>
          <a:prstGeom prst="roundRect">
            <a:avLst>
              <a:gd name="adj" fmla="val 14234"/>
            </a:avLst>
          </a:prstGeom>
          <a:solidFill>
            <a:srgbClr val="FDFDFE"/>
          </a:solidFill>
          <a:ln w="6350">
            <a:solidFill>
              <a:srgbClr val="DFE3EC"/>
            </a:solidFill>
            <a:prstDash val="solid"/>
          </a:ln>
        </p:spPr>
      </p:sp>
      <p:sp>
        <p:nvSpPr>
          <p:cNvPr id="17" name="Text 12"/>
          <p:cNvSpPr/>
          <p:nvPr/>
        </p:nvSpPr>
        <p:spPr>
          <a:xfrm>
            <a:off x="9378950" y="2454771"/>
            <a:ext cx="1870583"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D2330"/>
                </a:solidFill>
                <a:latin typeface="Arial" pitchFamily="34" charset="0"/>
                <a:ea typeface="Arial" pitchFamily="34" charset="-122"/>
                <a:cs typeface="Arial" pitchFamily="34" charset="-120"/>
              </a:rPr>
              <a:t>Remove</a:t>
            </a:r>
            <a:endParaRPr lang="en-US" sz="1600" dirty="0"/>
          </a:p>
        </p:txBody>
      </p:sp>
      <p:sp>
        <p:nvSpPr>
          <p:cNvPr id="18" name="Text 13"/>
          <p:cNvSpPr/>
          <p:nvPr/>
        </p:nvSpPr>
        <p:spPr>
          <a:xfrm>
            <a:off x="9378950" y="2749401"/>
            <a:ext cx="1870583"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1F4FA8"/>
                </a:solidFill>
                <a:latin typeface="Courier New" pitchFamily="49" charset="0"/>
                <a:ea typeface="Courier New" pitchFamily="49" charset="-122"/>
                <a:cs typeface="Courier New" pitchFamily="49" charset="-120"/>
              </a:rPr>
              <a:t>Destroy(gameObject)</a:t>
            </a:r>
            <a:endParaRPr lang="en-US" sz="1200" dirty="0"/>
          </a:p>
        </p:txBody>
      </p:sp>
      <p:sp>
        <p:nvSpPr>
          <p:cNvPr id="19" name="Text 14"/>
          <p:cNvSpPr/>
          <p:nvPr/>
        </p:nvSpPr>
        <p:spPr>
          <a:xfrm>
            <a:off x="812800" y="3695452"/>
            <a:ext cx="3420517" cy="802580"/>
          </a:xfrm>
          <a:prstGeom prst="roundRect">
            <a:avLst>
              <a:gd name="adj" fmla="val 12659"/>
            </a:avLst>
          </a:prstGeom>
          <a:solidFill>
            <a:srgbClr val="FDF5E6"/>
          </a:solidFill>
          <a:ln/>
        </p:spPr>
        <p:txBody>
          <a:bodyPr wrap="square" lIns="148042" tIns="122642" rIns="56095" bIns="97242" rtlCol="0" anchor="t">
            <a:normAutofit/>
          </a:bodyPr>
          <a:lstStyle/>
          <a:p>
            <a:pPr algn="l" indent="0" marL="0">
              <a:lnSpc>
                <a:spcPts val="1960"/>
              </a:lnSpc>
              <a:buNone/>
            </a:pPr>
            <a:r>
              <a:rPr lang="en-US" sz="1400" dirty="0">
                <a:solidFill>
                  <a:srgbClr val="3D2A08"/>
                </a:solidFill>
                <a:latin typeface="Arial" pitchFamily="34" charset="0"/>
                <a:ea typeface="Arial" pitchFamily="34" charset="-122"/>
                <a:cs typeface="Arial" pitchFamily="34" charset="-120"/>
              </a:rPr>
              <a:t>The </a:t>
            </a:r>
            <a:r>
              <a:rPr lang="en-US" sz="1400" b="1" dirty="0">
                <a:solidFill>
                  <a:srgbClr val="3D2A08"/>
                </a:solidFill>
                <a:latin typeface="Arial" pitchFamily="34" charset="0"/>
                <a:ea typeface="Arial" pitchFamily="34" charset="-122"/>
                <a:cs typeface="Arial" pitchFamily="34" charset="-120"/>
              </a:rPr>
              <a:t>Resources</a:t>
            </a:r>
            <a:r>
              <a:rPr lang="en-US" sz="1400" dirty="0">
                <a:solidFill>
                  <a:srgbClr val="3D2A08"/>
                </a:solidFill>
                <a:latin typeface="Arial" pitchFamily="34" charset="0"/>
                <a:ea typeface="Arial" pitchFamily="34" charset="-122"/>
                <a:cs typeface="Arial" pitchFamily="34" charset="-120"/>
              </a:rPr>
              <a:t> folder name isn't optional: Load() paths start inside it.</a:t>
            </a:r>
            <a:endParaRPr lang="en-US" sz="1400" dirty="0"/>
          </a:p>
        </p:txBody>
      </p:sp>
      <p:sp>
        <p:nvSpPr>
          <p:cNvPr id="20" name="Text 15"/>
          <p:cNvSpPr/>
          <p:nvPr/>
        </p:nvSpPr>
        <p:spPr>
          <a:xfrm>
            <a:off x="4385717" y="3695452"/>
            <a:ext cx="3420517" cy="802580"/>
          </a:xfrm>
          <a:prstGeom prst="roundRect">
            <a:avLst>
              <a:gd name="adj" fmla="val 12659"/>
            </a:avLst>
          </a:prstGeom>
          <a:solidFill>
            <a:srgbClr val="E8F0FD"/>
          </a:solidFill>
          <a:ln/>
        </p:spPr>
        <p:txBody>
          <a:bodyPr wrap="square" lIns="148042" tIns="122642" rIns="56095" bIns="97242" rtlCol="0" anchor="t">
            <a:normAutofit/>
          </a:bodyPr>
          <a:lstStyle/>
          <a:p>
            <a:pPr algn="l" indent="0" marL="0">
              <a:lnSpc>
                <a:spcPts val="1960"/>
              </a:lnSpc>
              <a:buNone/>
            </a:pPr>
            <a:r>
              <a:rPr lang="en-US" sz="1400" dirty="0">
                <a:solidFill>
                  <a:srgbClr val="1D2330"/>
                </a:solidFill>
                <a:latin typeface="Arial" pitchFamily="34" charset="0"/>
                <a:ea typeface="Arial" pitchFamily="34" charset="-122"/>
                <a:cs typeface="Arial" pitchFamily="34" charset="-120"/>
              </a:rPr>
              <a:t>Editing an </a:t>
            </a:r>
            <a:r>
              <a:rPr lang="en-US" sz="1400" b="1" dirty="0">
                <a:solidFill>
                  <a:srgbClr val="1D2330"/>
                </a:solidFill>
                <a:latin typeface="Arial" pitchFamily="34" charset="0"/>
                <a:ea typeface="Arial" pitchFamily="34" charset="-122"/>
                <a:cs typeface="Arial" pitchFamily="34" charset="-120"/>
              </a:rPr>
              <a:t>instance</a:t>
            </a:r>
            <a:r>
              <a:rPr lang="en-US" sz="1400" dirty="0">
                <a:solidFill>
                  <a:srgbClr val="1D2330"/>
                </a:solidFill>
                <a:latin typeface="Arial" pitchFamily="34" charset="0"/>
                <a:ea typeface="Arial" pitchFamily="34" charset="-122"/>
                <a:cs typeface="Arial" pitchFamily="34" charset="-120"/>
              </a:rPr>
              <a:t> in the Scene doesn't change the prefab.</a:t>
            </a:r>
            <a:endParaRPr lang="en-US" sz="1400" dirty="0"/>
          </a:p>
        </p:txBody>
      </p:sp>
      <p:sp>
        <p:nvSpPr>
          <p:cNvPr id="21" name="Text 16"/>
          <p:cNvSpPr/>
          <p:nvPr/>
        </p:nvSpPr>
        <p:spPr>
          <a:xfrm>
            <a:off x="7958634" y="3695452"/>
            <a:ext cx="3420566" cy="802580"/>
          </a:xfrm>
          <a:prstGeom prst="roundRect">
            <a:avLst>
              <a:gd name="adj" fmla="val 12659"/>
            </a:avLst>
          </a:prstGeom>
          <a:solidFill>
            <a:srgbClr val="EFEAFD"/>
          </a:solidFill>
          <a:ln/>
        </p:spPr>
        <p:txBody>
          <a:bodyPr wrap="square" lIns="148042" tIns="122642" rIns="56093" bIns="97242" rtlCol="0" anchor="t">
            <a:normAutofit/>
          </a:bodyPr>
          <a:lstStyle/>
          <a:p>
            <a:pPr algn="l" indent="0" marL="0">
              <a:lnSpc>
                <a:spcPts val="1960"/>
              </a:lnSpc>
              <a:buNone/>
            </a:pPr>
            <a:r>
              <a:rPr lang="en-US" sz="1400" dirty="0">
                <a:solidFill>
                  <a:srgbClr val="1D2330"/>
                </a:solidFill>
                <a:latin typeface="Arial" pitchFamily="34" charset="0"/>
                <a:ea typeface="Arial" pitchFamily="34" charset="-122"/>
                <a:cs typeface="Arial" pitchFamily="34" charset="-120"/>
              </a:rPr>
              <a:t>You create it, you delete it: an egg never destroyed stays forever.</a:t>
            </a:r>
            <a:endParaRPr lang="en-US" sz="1400" dirty="0"/>
          </a:p>
        </p:txBody>
      </p:sp>
      <p:sp>
        <p:nvSpPr>
          <p:cNvPr id="22" name="Text 17"/>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B6475"/>
                </a:solidFill>
                <a:latin typeface="Arial" pitchFamily="34" charset="0"/>
                <a:ea typeface="Arial" pitchFamily="34" charset="-122"/>
                <a:cs typeface="Arial" pitchFamily="34" charset="-120"/>
              </a:rPr>
              <a:t>Module 2 · Summary · 5</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8FA"/>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6A4FD8"/>
                </a:solidFill>
                <a:latin typeface="Arial" pitchFamily="34" charset="0"/>
                <a:ea typeface="Arial" pitchFamily="34" charset="-122"/>
                <a:cs typeface="Arial" pitchFamily="34" charset="-120"/>
              </a:rPr>
              <a:t>2.3–2.5 · GAMEMANAGER AND UI</a:t>
            </a:r>
            <a:endParaRPr lang="en-US" sz="1200" dirty="0"/>
          </a:p>
        </p:txBody>
      </p:sp>
      <p:sp>
        <p:nvSpPr>
          <p:cNvPr id="3" name="Text 1"/>
          <p:cNvSpPr/>
          <p:nvPr>
            <p:ph type="title"/>
          </p:nvPr>
        </p:nvSpPr>
        <p:spPr>
          <a:xfrm>
            <a:off x="812800" y="125472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i="0" spc="-50" kern="0" dirty="0">
                <a:solidFill>
                  <a:srgbClr val="1D2330"/>
                </a:solidFill>
                <a:latin typeface="Arial" pitchFamily="34" charset="0"/>
                <a:ea typeface="Arial" pitchFamily="34" charset="-122"/>
                <a:cs typeface="Arial" pitchFamily="34" charset="-120"/>
              </a:rPr>
              <a:t>One manager, two coordinate systems</a:t>
            </a:r>
            <a:endParaRPr lang="en-US" sz="3200" dirty="0"/>
          </a:p>
        </p:txBody>
      </p:sp>
      <p:sp>
        <p:nvSpPr>
          <p:cNvPr id="4" name="Shape 2"/>
          <p:cNvSpPr/>
          <p:nvPr/>
        </p:nvSpPr>
        <p:spPr>
          <a:xfrm>
            <a:off x="815975" y="1953816"/>
            <a:ext cx="5175250" cy="2878683"/>
          </a:xfrm>
          <a:prstGeom prst="roundRect">
            <a:avLst>
              <a:gd name="adj" fmla="val 4301"/>
            </a:avLst>
          </a:prstGeom>
          <a:solidFill>
            <a:srgbClr val="FDFDFE"/>
          </a:solidFill>
          <a:ln w="6350">
            <a:solidFill>
              <a:srgbClr val="DFE3EC"/>
            </a:solidFill>
            <a:prstDash val="solid"/>
          </a:ln>
        </p:spPr>
      </p:sp>
      <p:sp>
        <p:nvSpPr>
          <p:cNvPr id="5" name="Text 3"/>
          <p:cNvSpPr/>
          <p:nvPr/>
        </p:nvSpPr>
        <p:spPr>
          <a:xfrm>
            <a:off x="1047750" y="2185591"/>
            <a:ext cx="4853051"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D2330"/>
                </a:solidFill>
                <a:latin typeface="Arial" pitchFamily="34" charset="0"/>
                <a:ea typeface="Arial" pitchFamily="34" charset="-122"/>
                <a:cs typeface="Arial" pitchFamily="34" charset="-120"/>
              </a:rPr>
              <a:t>The GameManager</a:t>
            </a:r>
            <a:endParaRPr lang="en-US" sz="1800" dirty="0"/>
          </a:p>
        </p:txBody>
      </p:sp>
      <p:sp>
        <p:nvSpPr>
          <p:cNvPr id="6" name="Text 4"/>
          <p:cNvSpPr/>
          <p:nvPr/>
        </p:nvSpPr>
        <p:spPr>
          <a:xfrm>
            <a:off x="1047750" y="2574181"/>
            <a:ext cx="4853051" cy="25653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1F4FA8"/>
                </a:solidFill>
                <a:latin typeface="Courier New" pitchFamily="49" charset="0"/>
                <a:ea typeface="Courier New" pitchFamily="49" charset="-122"/>
                <a:cs typeface="Courier New" pitchFamily="49" charset="-120"/>
              </a:rPr>
              <a:t>public static GameManager sTheGlobalBehavior;</a:t>
            </a:r>
            <a:endParaRPr lang="en-US" sz="1300" dirty="0"/>
          </a:p>
        </p:txBody>
      </p:sp>
      <p:sp>
        <p:nvSpPr>
          <p:cNvPr id="7" name="Text 5"/>
          <p:cNvSpPr/>
          <p:nvPr/>
        </p:nvSpPr>
        <p:spPr>
          <a:xfrm>
            <a:off x="1047750" y="2919611"/>
            <a:ext cx="4853051" cy="102096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F586A"/>
                </a:solidFill>
                <a:latin typeface="Arial" pitchFamily="34" charset="0"/>
                <a:ea typeface="Arial" pitchFamily="34" charset="-122"/>
                <a:cs typeface="Arial" pitchFamily="34" charset="-120"/>
              </a:rPr>
              <a:t>A </a:t>
            </a:r>
            <a:r>
              <a:rPr lang="en-US" sz="1400" b="1" dirty="0">
                <a:solidFill>
                  <a:srgbClr val="4F586A"/>
                </a:solidFill>
                <a:latin typeface="Arial" pitchFamily="34" charset="0"/>
                <a:ea typeface="Arial" pitchFamily="34" charset="-122"/>
                <a:cs typeface="Arial" pitchFamily="34" charset="-120"/>
              </a:rPr>
              <a:t>static</a:t>
            </a:r>
            <a:r>
              <a:rPr lang="en-US" sz="1400" dirty="0">
                <a:solidFill>
                  <a:srgbClr val="4F586A"/>
                </a:solidFill>
                <a:latin typeface="Arial" pitchFamily="34" charset="0"/>
                <a:ea typeface="Arial" pitchFamily="34" charset="-122"/>
                <a:cs typeface="Arial" pitchFamily="34" charset="-120"/>
              </a:rPr>
              <a:t> variable belongs to the class: there's one, shared by every object. The GameManager sets it to itself when it starts, so any egg can call it without a reference set in the editor.</a:t>
            </a:r>
            <a:endParaRPr lang="en-US" sz="1400" dirty="0"/>
          </a:p>
        </p:txBody>
      </p:sp>
      <p:sp>
        <p:nvSpPr>
          <p:cNvPr id="8" name="Shape 6"/>
          <p:cNvSpPr/>
          <p:nvPr/>
        </p:nvSpPr>
        <p:spPr>
          <a:xfrm>
            <a:off x="6200775" y="1953816"/>
            <a:ext cx="5175250" cy="2878683"/>
          </a:xfrm>
          <a:prstGeom prst="roundRect">
            <a:avLst>
              <a:gd name="adj" fmla="val 4301"/>
            </a:avLst>
          </a:prstGeom>
          <a:solidFill>
            <a:srgbClr val="FDFDFE"/>
          </a:solidFill>
          <a:ln w="6350">
            <a:solidFill>
              <a:srgbClr val="DFE3EC"/>
            </a:solidFill>
            <a:prstDash val="solid"/>
          </a:ln>
        </p:spPr>
      </p:sp>
      <p:sp>
        <p:nvSpPr>
          <p:cNvPr id="9" name="Text 7"/>
          <p:cNvSpPr/>
          <p:nvPr/>
        </p:nvSpPr>
        <p:spPr>
          <a:xfrm>
            <a:off x="6432550" y="2185591"/>
            <a:ext cx="4853051"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D2330"/>
                </a:solidFill>
                <a:latin typeface="Arial" pitchFamily="34" charset="0"/>
                <a:ea typeface="Arial" pitchFamily="34" charset="-122"/>
                <a:cs typeface="Arial" pitchFamily="34" charset="-120"/>
              </a:rPr>
              <a:t>World vs UI</a:t>
            </a:r>
            <a:endParaRPr lang="en-US" sz="1800" dirty="0"/>
          </a:p>
        </p:txBody>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6445250" y="2586881"/>
          <a:ext cx="4699000" cy="1437283"/>
        </p:xfrm>
        <a:graphic>
          <a:graphicData uri="http://schemas.openxmlformats.org/drawingml/2006/table">
            <a:tbl>
              <a:tblPr/>
              <a:tblGrid>
                <a:gridCol w="1691640"/>
                <a:gridCol w="1503680"/>
                <a:gridCol w="1503680"/>
              </a:tblGrid>
              <a:tr h="359321">
                <a:tc>
                  <a:txBody>
                    <a:bodyPr/>
                    <a:lstStyle/>
                    <a:p>
                      <a:pPr indent="0" marL="0">
                        <a:lnSpc>
                          <a:spcPts val="1820"/>
                        </a:lnSpc>
                        <a:buNone/>
                      </a:pP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BBBBBB"/>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BBBBBB"/>
                      </a:solidFill>
                      <a:prstDash val="solid"/>
                      <a:round/>
                      <a:headEnd type="none" w="med" len="med"/>
                      <a:tailEnd type="none" w="med" len="med"/>
                    </a:lnB>
                    <a:solidFill>
                      <a:srgbClr val="EAEAEB"/>
                    </a:solidFill>
                  </a:tcPr>
                </a:tc>
                <a:tc>
                  <a:txBody>
                    <a:bodyPr/>
                    <a:lstStyle/>
                    <a:p>
                      <a:pPr indent="0" marL="0">
                        <a:lnSpc>
                          <a:spcPts val="1820"/>
                        </a:lnSpc>
                        <a:buNone/>
                      </a:pPr>
                      <a:r>
                        <a:rPr lang="en-US" sz="1300" b="1" dirty="0">
                          <a:solidFill>
                            <a:srgbClr val="1D2330"/>
                          </a:solidFill>
                          <a:latin typeface="Arial" pitchFamily="34" charset="0"/>
                          <a:ea typeface="Arial" pitchFamily="34" charset="-122"/>
                          <a:cs typeface="Arial" pitchFamily="34" charset="-120"/>
                        </a:rPr>
                        <a:t>GameObjects</a:t>
                      </a:r>
                      <a:endParaRPr lang="en-US" sz="1300" dirty="0">
                        <a:latin typeface="Arial" charset="0"/>
                        <a:ea typeface="Arial" charset="0"/>
                        <a:cs typeface="Arial" charset="0"/>
                      </a:endParaRPr>
                    </a:p>
                  </a:txBody>
                  <a:tcPr marL="57785" marR="57785" marT="57785" marB="57785" anchor="t">
                    <a:lnL w="12700" cap="flat" cmpd="sng" algn="ctr">
                      <a:solidFill>
                        <a:srgbClr val="BBBBBB"/>
                      </a:solidFill>
                      <a:prstDash val="solid"/>
                      <a:round/>
                      <a:headEnd type="none" w="med" len="med"/>
                      <a:tailEnd type="none" w="med" len="med"/>
                    </a:lnL>
                    <a:lnR w="12700" cap="flat" cmpd="sng" algn="ctr">
                      <a:solidFill>
                        <a:srgbClr val="BBBBBB"/>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BBBBBB"/>
                      </a:solidFill>
                      <a:prstDash val="solid"/>
                      <a:round/>
                      <a:headEnd type="none" w="med" len="med"/>
                      <a:tailEnd type="none" w="med" len="med"/>
                    </a:lnB>
                    <a:solidFill>
                      <a:srgbClr val="EAEAEB"/>
                    </a:solidFill>
                  </a:tcPr>
                </a:tc>
                <a:tc>
                  <a:txBody>
                    <a:bodyPr/>
                    <a:lstStyle/>
                    <a:p>
                      <a:pPr indent="0" marL="0">
                        <a:lnSpc>
                          <a:spcPts val="1820"/>
                        </a:lnSpc>
                        <a:buNone/>
                      </a:pPr>
                      <a:r>
                        <a:rPr lang="en-US" sz="1300" b="1" dirty="0">
                          <a:solidFill>
                            <a:srgbClr val="1D2330"/>
                          </a:solidFill>
                          <a:latin typeface="Arial" pitchFamily="34" charset="0"/>
                          <a:ea typeface="Arial" pitchFamily="34" charset="-122"/>
                          <a:cs typeface="Arial" pitchFamily="34" charset="-120"/>
                        </a:rPr>
                        <a:t>UI</a:t>
                      </a:r>
                      <a:endParaRPr lang="en-US" sz="1300" dirty="0">
                        <a:latin typeface="Arial" charset="0"/>
                        <a:ea typeface="Arial" charset="0"/>
                        <a:cs typeface="Arial" charset="0"/>
                      </a:endParaRPr>
                    </a:p>
                  </a:txBody>
                  <a:tcPr marL="57785" marR="57785" marT="57785" marB="57785" anchor="t">
                    <a:lnL w="12700" cap="flat" cmpd="sng" algn="ctr">
                      <a:solidFill>
                        <a:srgbClr val="BBBBBB"/>
                      </a:solidFill>
                      <a:prstDash val="solid"/>
                      <a:round/>
                      <a:headEnd type="none" w="med" len="med"/>
                      <a:tailEnd type="none" w="med" len="med"/>
                    </a:lnL>
                    <a:lnR w="12700" cap="flat" cmpd="sng" algn="ctr">
                      <a:solidFill>
                        <a:srgbClr val="BBBBBB"/>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BBBBBB"/>
                      </a:solidFill>
                      <a:prstDash val="solid"/>
                      <a:round/>
                      <a:headEnd type="none" w="med" len="med"/>
                      <a:tailEnd type="none" w="med" len="med"/>
                    </a:lnB>
                    <a:solidFill>
                      <a:srgbClr val="EAEAEB"/>
                    </a:solidFill>
                  </a:tcPr>
                </a:tc>
              </a:tr>
              <a:tr h="359321">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Units</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BBBBBB"/>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World units</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BBBBBB"/>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Pixels</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BBBBBB"/>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r>
              <a:tr h="359321">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Relative to</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The camera</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The Canvas</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r>
              <a:tr h="359321">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Position</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Transform</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RectTransform</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r>
            </a:tbl>
          </a:graphicData>
        </a:graphic>
      </p:graphicFrame>
      <p:sp>
        <p:nvSpPr>
          <p:cNvPr id="11" name="Text 8"/>
          <p:cNvSpPr/>
          <p:nvPr/>
        </p:nvSpPr>
        <p:spPr>
          <a:xfrm>
            <a:off x="6432550" y="4138464"/>
            <a:ext cx="4853051" cy="48766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F586A"/>
                </a:solidFill>
                <a:latin typeface="Arial" pitchFamily="34" charset="0"/>
                <a:ea typeface="Arial" pitchFamily="34" charset="-122"/>
                <a:cs typeface="Arial" pitchFamily="34" charset="-120"/>
              </a:rPr>
              <a:t>Every UI element must be a child of the Canvas, or it isn't drawn.</a:t>
            </a:r>
            <a:endParaRPr lang="en-US" sz="1300" dirty="0"/>
          </a:p>
        </p:txBody>
      </p:sp>
      <p:sp>
        <p:nvSpPr>
          <p:cNvPr id="12" name="Text 9"/>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B6475"/>
                </a:solidFill>
                <a:latin typeface="Arial" pitchFamily="34" charset="0"/>
                <a:ea typeface="Arial" pitchFamily="34" charset="-122"/>
                <a:cs typeface="Arial" pitchFamily="34" charset="-120"/>
              </a:rPr>
              <a:t>Module 2 · Summary · 6</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61B2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9CBCFF"/>
                </a:solidFill>
                <a:latin typeface="Arial" pitchFamily="34" charset="0"/>
                <a:ea typeface="Arial" pitchFamily="34" charset="-122"/>
                <a:cs typeface="Arial" pitchFamily="34" charset="-120"/>
              </a:rPr>
              <a:t>2.6 · COLLISION + COLOR + TEXTURE</a:t>
            </a:r>
            <a:endParaRPr lang="en-US" sz="1200" dirty="0"/>
          </a:p>
        </p:txBody>
      </p:sp>
      <p:sp>
        <p:nvSpPr>
          <p:cNvPr id="3" name="Text 1"/>
          <p:cNvSpPr/>
          <p:nvPr>
            <p:ph type="title"/>
          </p:nvPr>
        </p:nvSpPr>
        <p:spPr>
          <a:xfrm>
            <a:off x="812800" y="128012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i="0" spc="-50" kern="0" dirty="0">
                <a:solidFill>
                  <a:srgbClr val="F3F5FA"/>
                </a:solidFill>
                <a:latin typeface="Arial" pitchFamily="34" charset="0"/>
                <a:ea typeface="Arial" pitchFamily="34" charset="-122"/>
                <a:cs typeface="Arial" pitchFamily="34" charset="-120"/>
              </a:rPr>
              <a:t>For a collision, check three things</a:t>
            </a:r>
            <a:endParaRPr lang="en-US" sz="3200" dirty="0"/>
          </a:p>
        </p:txBody>
      </p:sp>
      <p:sp>
        <p:nvSpPr>
          <p:cNvPr id="4" name="Shape 2"/>
          <p:cNvSpPr/>
          <p:nvPr/>
        </p:nvSpPr>
        <p:spPr>
          <a:xfrm>
            <a:off x="812800" y="2001441"/>
            <a:ext cx="3403600" cy="2016621"/>
          </a:xfrm>
          <a:prstGeom prst="roundRect">
            <a:avLst>
              <a:gd name="adj" fmla="val 6298"/>
            </a:avLst>
          </a:prstGeom>
          <a:solidFill>
            <a:srgbClr val="222A42"/>
          </a:solidFill>
          <a:ln/>
        </p:spPr>
      </p:sp>
      <p:sp>
        <p:nvSpPr>
          <p:cNvPr id="5" name="Text 3"/>
          <p:cNvSpPr/>
          <p:nvPr/>
        </p:nvSpPr>
        <p:spPr>
          <a:xfrm>
            <a:off x="1041400" y="2230041"/>
            <a:ext cx="3034792" cy="416520"/>
          </a:xfrm>
          <a:prstGeom prst="rect">
            <a:avLst/>
          </a:prstGeom>
          <a:noFill/>
          <a:ln/>
        </p:spPr>
        <p:txBody>
          <a:bodyPr wrap="square" lIns="0" tIns="0" rIns="0" bIns="0" rtlCol="0" anchor="t">
            <a:normAutofit/>
          </a:bodyPr>
          <a:lstStyle/>
          <a:p>
            <a:pPr algn="l" indent="0" marL="0">
              <a:lnSpc>
                <a:spcPts val="3080"/>
              </a:lnSpc>
              <a:buNone/>
            </a:pPr>
            <a:r>
              <a:rPr lang="en-US" sz="2200" b="1" dirty="0">
                <a:solidFill>
                  <a:srgbClr val="9CBCFF"/>
                </a:solidFill>
                <a:latin typeface="Courier New" pitchFamily="49" charset="0"/>
                <a:ea typeface="Courier New" pitchFamily="49" charset="-122"/>
                <a:cs typeface="Courier New" pitchFamily="49" charset="-120"/>
              </a:rPr>
              <a:t>1</a:t>
            </a:r>
            <a:endParaRPr lang="en-US" sz="2200" dirty="0"/>
          </a:p>
        </p:txBody>
      </p:sp>
      <p:sp>
        <p:nvSpPr>
          <p:cNvPr id="6" name="Text 4"/>
          <p:cNvSpPr/>
          <p:nvPr/>
        </p:nvSpPr>
        <p:spPr>
          <a:xfrm>
            <a:off x="1041400" y="2697361"/>
            <a:ext cx="3034792" cy="284460"/>
          </a:xfrm>
          <a:prstGeom prst="rect">
            <a:avLst/>
          </a:prstGeom>
          <a:noFill/>
          <a:ln/>
        </p:spPr>
        <p:txBody>
          <a:bodyPr wrap="square" lIns="0" tIns="0" rIns="0" bIns="0" rtlCol="0" anchor="t">
            <a:normAutofit/>
          </a:bodyPr>
          <a:lstStyle/>
          <a:p>
            <a:pPr algn="l" indent="0" marL="0">
              <a:lnSpc>
                <a:spcPts val="2040"/>
              </a:lnSpc>
              <a:buNone/>
            </a:pPr>
            <a:r>
              <a:rPr lang="en-US" sz="1700" b="1" dirty="0">
                <a:solidFill>
                  <a:srgbClr val="F3F5FA"/>
                </a:solidFill>
                <a:latin typeface="Arial" pitchFamily="34" charset="0"/>
                <a:ea typeface="Arial" pitchFamily="34" charset="-122"/>
                <a:cs typeface="Arial" pitchFamily="34" charset="-120"/>
              </a:rPr>
              <a:t>A Collider2D on both</a:t>
            </a:r>
            <a:endParaRPr lang="en-US" sz="1700" dirty="0"/>
          </a:p>
        </p:txBody>
      </p:sp>
      <p:sp>
        <p:nvSpPr>
          <p:cNvPr id="7" name="Text 5"/>
          <p:cNvSpPr/>
          <p:nvPr/>
        </p:nvSpPr>
        <p:spPr>
          <a:xfrm>
            <a:off x="1041400" y="3032621"/>
            <a:ext cx="3175000" cy="27429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C9D3EA"/>
                </a:solidFill>
                <a:latin typeface="Arial" pitchFamily="34" charset="0"/>
                <a:ea typeface="Arial" pitchFamily="34" charset="-122"/>
                <a:cs typeface="Arial" pitchFamily="34" charset="-120"/>
              </a:rPr>
              <a:t>e.g., a BoxCollider2D on each object</a:t>
            </a:r>
            <a:endParaRPr lang="en-US" sz="1400" dirty="0"/>
          </a:p>
        </p:txBody>
      </p:sp>
      <p:sp>
        <p:nvSpPr>
          <p:cNvPr id="8" name="Shape 6"/>
          <p:cNvSpPr/>
          <p:nvPr/>
        </p:nvSpPr>
        <p:spPr>
          <a:xfrm>
            <a:off x="4394200" y="2001441"/>
            <a:ext cx="3403600" cy="2016621"/>
          </a:xfrm>
          <a:prstGeom prst="roundRect">
            <a:avLst>
              <a:gd name="adj" fmla="val 6298"/>
            </a:avLst>
          </a:prstGeom>
          <a:solidFill>
            <a:srgbClr val="222A42"/>
          </a:solidFill>
          <a:ln/>
        </p:spPr>
      </p:sp>
      <p:sp>
        <p:nvSpPr>
          <p:cNvPr id="9" name="Text 7"/>
          <p:cNvSpPr/>
          <p:nvPr/>
        </p:nvSpPr>
        <p:spPr>
          <a:xfrm>
            <a:off x="4622800" y="2230041"/>
            <a:ext cx="3034792" cy="416520"/>
          </a:xfrm>
          <a:prstGeom prst="rect">
            <a:avLst/>
          </a:prstGeom>
          <a:noFill/>
          <a:ln/>
        </p:spPr>
        <p:txBody>
          <a:bodyPr wrap="square" lIns="0" tIns="0" rIns="0" bIns="0" rtlCol="0" anchor="t">
            <a:normAutofit/>
          </a:bodyPr>
          <a:lstStyle/>
          <a:p>
            <a:pPr algn="l" indent="0" marL="0">
              <a:lnSpc>
                <a:spcPts val="3080"/>
              </a:lnSpc>
              <a:buNone/>
            </a:pPr>
            <a:r>
              <a:rPr lang="en-US" sz="2200" b="1" dirty="0">
                <a:solidFill>
                  <a:srgbClr val="9CBCFF"/>
                </a:solidFill>
                <a:latin typeface="Courier New" pitchFamily="49" charset="0"/>
                <a:ea typeface="Courier New" pitchFamily="49" charset="-122"/>
                <a:cs typeface="Courier New" pitchFamily="49" charset="-120"/>
              </a:rPr>
              <a:t>2</a:t>
            </a:r>
            <a:endParaRPr lang="en-US" sz="2200" dirty="0"/>
          </a:p>
        </p:txBody>
      </p:sp>
      <p:sp>
        <p:nvSpPr>
          <p:cNvPr id="10" name="Text 8"/>
          <p:cNvSpPr/>
          <p:nvPr/>
        </p:nvSpPr>
        <p:spPr>
          <a:xfrm>
            <a:off x="4622800" y="2697361"/>
            <a:ext cx="3034792" cy="543520"/>
          </a:xfrm>
          <a:prstGeom prst="rect">
            <a:avLst/>
          </a:prstGeom>
          <a:noFill/>
          <a:ln/>
        </p:spPr>
        <p:txBody>
          <a:bodyPr wrap="square" lIns="0" tIns="0" rIns="0" bIns="0" rtlCol="0" anchor="t">
            <a:normAutofit/>
          </a:bodyPr>
          <a:lstStyle/>
          <a:p>
            <a:pPr algn="l" indent="0" marL="0">
              <a:lnSpc>
                <a:spcPts val="2040"/>
              </a:lnSpc>
              <a:buNone/>
            </a:pPr>
            <a:r>
              <a:rPr lang="en-US" sz="1700" b="1" dirty="0">
                <a:solidFill>
                  <a:srgbClr val="F3F5FA"/>
                </a:solidFill>
                <a:latin typeface="Arial" pitchFamily="34" charset="0"/>
                <a:ea typeface="Arial" pitchFamily="34" charset="-122"/>
                <a:cs typeface="Arial" pitchFamily="34" charset="-120"/>
              </a:rPr>
              <a:t>A Rigidbody2D on at least one</a:t>
            </a:r>
            <a:endParaRPr lang="en-US" sz="1700" dirty="0"/>
          </a:p>
        </p:txBody>
      </p:sp>
      <p:sp>
        <p:nvSpPr>
          <p:cNvPr id="11" name="Text 9"/>
          <p:cNvSpPr/>
          <p:nvPr/>
        </p:nvSpPr>
        <p:spPr>
          <a:xfrm>
            <a:off x="4622800" y="3291681"/>
            <a:ext cx="3034792" cy="52318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C9D3EA"/>
                </a:solidFill>
                <a:latin typeface="Arial" pitchFamily="34" charset="0"/>
                <a:ea typeface="Arial" pitchFamily="34" charset="-122"/>
                <a:cs typeface="Arial" pitchFamily="34" charset="-120"/>
              </a:rPr>
              <a:t>Body Type Kinematic in our examples</a:t>
            </a:r>
            <a:endParaRPr lang="en-US" sz="1400" dirty="0"/>
          </a:p>
        </p:txBody>
      </p:sp>
      <p:sp>
        <p:nvSpPr>
          <p:cNvPr id="12" name="Shape 10"/>
          <p:cNvSpPr/>
          <p:nvPr/>
        </p:nvSpPr>
        <p:spPr>
          <a:xfrm>
            <a:off x="7975600" y="2001441"/>
            <a:ext cx="3403600" cy="2016621"/>
          </a:xfrm>
          <a:prstGeom prst="roundRect">
            <a:avLst>
              <a:gd name="adj" fmla="val 6298"/>
            </a:avLst>
          </a:prstGeom>
          <a:solidFill>
            <a:srgbClr val="222A42"/>
          </a:solidFill>
          <a:ln/>
        </p:spPr>
      </p:sp>
      <p:sp>
        <p:nvSpPr>
          <p:cNvPr id="13" name="Text 11"/>
          <p:cNvSpPr/>
          <p:nvPr/>
        </p:nvSpPr>
        <p:spPr>
          <a:xfrm>
            <a:off x="8204200" y="2230041"/>
            <a:ext cx="3034792" cy="416520"/>
          </a:xfrm>
          <a:prstGeom prst="rect">
            <a:avLst/>
          </a:prstGeom>
          <a:noFill/>
          <a:ln/>
        </p:spPr>
        <p:txBody>
          <a:bodyPr wrap="square" lIns="0" tIns="0" rIns="0" bIns="0" rtlCol="0" anchor="t">
            <a:normAutofit/>
          </a:bodyPr>
          <a:lstStyle/>
          <a:p>
            <a:pPr algn="l" indent="0" marL="0">
              <a:lnSpc>
                <a:spcPts val="3080"/>
              </a:lnSpc>
              <a:buNone/>
            </a:pPr>
            <a:r>
              <a:rPr lang="en-US" sz="2200" b="1" dirty="0">
                <a:solidFill>
                  <a:srgbClr val="9CBCFF"/>
                </a:solidFill>
                <a:latin typeface="Courier New" pitchFamily="49" charset="0"/>
                <a:ea typeface="Courier New" pitchFamily="49" charset="-122"/>
                <a:cs typeface="Courier New" pitchFamily="49" charset="-120"/>
              </a:rPr>
              <a:t>3</a:t>
            </a:r>
            <a:endParaRPr lang="en-US" sz="2200" dirty="0"/>
          </a:p>
        </p:txBody>
      </p:sp>
      <p:sp>
        <p:nvSpPr>
          <p:cNvPr id="14" name="Text 12"/>
          <p:cNvSpPr/>
          <p:nvPr/>
        </p:nvSpPr>
        <p:spPr>
          <a:xfrm>
            <a:off x="8204200" y="2697361"/>
            <a:ext cx="3034792" cy="284460"/>
          </a:xfrm>
          <a:prstGeom prst="rect">
            <a:avLst/>
          </a:prstGeom>
          <a:noFill/>
          <a:ln/>
        </p:spPr>
        <p:txBody>
          <a:bodyPr wrap="square" lIns="0" tIns="0" rIns="0" bIns="0" rtlCol="0" anchor="t">
            <a:normAutofit/>
          </a:bodyPr>
          <a:lstStyle/>
          <a:p>
            <a:pPr algn="l" indent="0" marL="0">
              <a:lnSpc>
                <a:spcPts val="2040"/>
              </a:lnSpc>
              <a:buNone/>
            </a:pPr>
            <a:r>
              <a:rPr lang="en-US" sz="1700" b="1" dirty="0">
                <a:solidFill>
                  <a:srgbClr val="F3F5FA"/>
                </a:solidFill>
                <a:latin typeface="Arial" pitchFamily="34" charset="0"/>
                <a:ea typeface="Arial" pitchFamily="34" charset="-122"/>
                <a:cs typeface="Arial" pitchFamily="34" charset="-120"/>
              </a:rPr>
              <a:t>Is Trigger on the active one</a:t>
            </a:r>
            <a:endParaRPr lang="en-US" sz="1700" dirty="0"/>
          </a:p>
        </p:txBody>
      </p:sp>
      <p:sp>
        <p:nvSpPr>
          <p:cNvPr id="15" name="Text 13"/>
          <p:cNvSpPr/>
          <p:nvPr/>
        </p:nvSpPr>
        <p:spPr>
          <a:xfrm>
            <a:off x="8204200" y="3032621"/>
            <a:ext cx="3034792" cy="77207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C9D3EA"/>
                </a:solidFill>
                <a:latin typeface="Arial" pitchFamily="34" charset="0"/>
                <a:ea typeface="Arial" pitchFamily="34" charset="-122"/>
                <a:cs typeface="Arial" pitchFamily="34" charset="-120"/>
              </a:rPr>
              <a:t>Then OnTriggerEnter2D/Stay2D/Exit2D run on both scripts</a:t>
            </a:r>
            <a:endParaRPr lang="en-US" sz="1400" dirty="0"/>
          </a:p>
        </p:txBody>
      </p:sp>
      <p:sp>
        <p:nvSpPr>
          <p:cNvPr id="16" name="Text 14"/>
          <p:cNvSpPr/>
          <p:nvPr/>
        </p:nvSpPr>
        <p:spPr>
          <a:xfrm>
            <a:off x="812800" y="4272062"/>
            <a:ext cx="10883392" cy="2921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C9D3EA"/>
                </a:solidFill>
                <a:latin typeface="Arial" pitchFamily="34" charset="0"/>
                <a:ea typeface="Arial" pitchFamily="34" charset="-122"/>
                <a:cs typeface="Arial" pitchFamily="34" charset="-120"/>
              </a:rPr>
              <a:t>At run time you can also change an object's </a:t>
            </a:r>
            <a:r>
              <a:rPr lang="en-US" sz="1500" b="1" dirty="0">
                <a:solidFill>
                  <a:srgbClr val="C9D3EA"/>
                </a:solidFill>
                <a:latin typeface="Arial" pitchFamily="34" charset="0"/>
                <a:ea typeface="Arial" pitchFamily="34" charset="-122"/>
                <a:cs typeface="Arial" pitchFamily="34" charset="-120"/>
              </a:rPr>
              <a:t>color</a:t>
            </a:r>
            <a:r>
              <a:rPr lang="en-US" sz="1500" dirty="0">
                <a:solidFill>
                  <a:srgbClr val="C9D3EA"/>
                </a:solidFill>
                <a:latin typeface="Arial" pitchFamily="34" charset="0"/>
                <a:ea typeface="Arial" pitchFamily="34" charset="-122"/>
                <a:cs typeface="Arial" pitchFamily="34" charset="-120"/>
              </a:rPr>
              <a:t> (copy SpriteRenderer.color, change it, assign it back) and its </a:t>
            </a:r>
            <a:r>
              <a:rPr lang="en-US" sz="1500" b="1" dirty="0">
                <a:solidFill>
                  <a:srgbClr val="C9D3EA"/>
                </a:solidFill>
                <a:latin typeface="Arial" pitchFamily="34" charset="0"/>
                <a:ea typeface="Arial" pitchFamily="34" charset="-122"/>
                <a:cs typeface="Arial" pitchFamily="34" charset="-120"/>
              </a:rPr>
              <a:t>sprite</a:t>
            </a:r>
            <a:r>
              <a:rPr lang="en-US" sz="1500" dirty="0">
                <a:solidFill>
                  <a:srgbClr val="C9D3EA"/>
                </a:solidFill>
                <a:latin typeface="Arial" pitchFamily="34" charset="0"/>
                <a:ea typeface="Arial" pitchFamily="34" charset="-122"/>
                <a:cs typeface="Arial" pitchFamily="34" charset="-120"/>
              </a:rPr>
              <a:t>.</a:t>
            </a:r>
            <a:endParaRPr lang="en-US" sz="1500" dirty="0"/>
          </a:p>
        </p:txBody>
      </p:sp>
      <p:sp>
        <p:nvSpPr>
          <p:cNvPr id="17" name="Text 15"/>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9AA6C2"/>
                </a:solidFill>
                <a:latin typeface="Arial" pitchFamily="34" charset="0"/>
                <a:ea typeface="Arial" pitchFamily="34" charset="-122"/>
                <a:cs typeface="Arial" pitchFamily="34" charset="-120"/>
              </a:rPr>
              <a:t>Module 2 · Summary · 7</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EEF1F7"/>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2A5FC4"/>
                </a:solidFill>
                <a:latin typeface="Arial" pitchFamily="34" charset="0"/>
                <a:ea typeface="Arial" pitchFamily="34" charset="-122"/>
                <a:cs typeface="Arial" pitchFamily="34" charset="-120"/>
              </a:rPr>
              <a:t>CHECK YOUR UNDERSTANDING · 1 OF 2</a:t>
            </a:r>
            <a:endParaRPr lang="en-US" sz="1200" dirty="0"/>
          </a:p>
        </p:txBody>
      </p:sp>
      <p:sp>
        <p:nvSpPr>
          <p:cNvPr id="3" name="Text 1"/>
          <p:cNvSpPr/>
          <p:nvPr>
            <p:ph type="title"/>
          </p:nvPr>
        </p:nvSpPr>
        <p:spPr>
          <a:xfrm>
            <a:off x="812800" y="125472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i="0" spc="-50" kern="0" dirty="0">
                <a:solidFill>
                  <a:srgbClr val="1D2330"/>
                </a:solidFill>
                <a:latin typeface="Arial" pitchFamily="34" charset="0"/>
                <a:ea typeface="Arial" pitchFamily="34" charset="-122"/>
                <a:cs typeface="Arial" pitchFamily="34" charset="-120"/>
              </a:rPr>
              <a:t>Objects, components and references</a:t>
            </a:r>
            <a:endParaRPr lang="en-US" sz="3200" dirty="0"/>
          </a:p>
        </p:txBody>
      </p:sp>
      <p:sp>
        <p:nvSpPr>
          <p:cNvPr id="4" name="Shape 2"/>
          <p:cNvSpPr/>
          <p:nvPr/>
        </p:nvSpPr>
        <p:spPr>
          <a:xfrm>
            <a:off x="815975" y="1953816"/>
            <a:ext cx="3397250" cy="3188047"/>
          </a:xfrm>
          <a:prstGeom prst="roundRect">
            <a:avLst>
              <a:gd name="adj" fmla="val 3884"/>
            </a:avLst>
          </a:prstGeom>
          <a:solidFill>
            <a:srgbClr val="FDFDFE"/>
          </a:solidFill>
          <a:ln w="6350">
            <a:solidFill>
              <a:srgbClr val="DFE3EC"/>
            </a:solidFill>
            <a:prstDash val="solid"/>
          </a:ln>
        </p:spPr>
      </p:sp>
      <p:sp>
        <p:nvSpPr>
          <p:cNvPr id="5" name="Text 3"/>
          <p:cNvSpPr/>
          <p:nvPr/>
        </p:nvSpPr>
        <p:spPr>
          <a:xfrm>
            <a:off x="1022350" y="2160191"/>
            <a:ext cx="3074035" cy="345430"/>
          </a:xfrm>
          <a:prstGeom prst="rect">
            <a:avLst/>
          </a:prstGeom>
          <a:noFill/>
          <a:ln/>
        </p:spPr>
        <p:txBody>
          <a:bodyPr wrap="square" lIns="0" tIns="0" rIns="0" bIns="0" rtlCol="0" anchor="t">
            <a:normAutofit/>
          </a:bodyPr>
          <a:lstStyle/>
          <a:p>
            <a:pPr algn="l" indent="0" marL="0">
              <a:lnSpc>
                <a:spcPts val="2520"/>
              </a:lnSpc>
              <a:buNone/>
            </a:pPr>
            <a:r>
              <a:rPr lang="en-US" sz="1800" b="1" dirty="0">
                <a:solidFill>
                  <a:srgbClr val="2A5FC4"/>
                </a:solidFill>
                <a:latin typeface="Courier New" pitchFamily="49" charset="0"/>
                <a:ea typeface="Courier New" pitchFamily="49" charset="-122"/>
                <a:cs typeface="Courier New" pitchFamily="49" charset="-120"/>
              </a:rPr>
              <a:t>1</a:t>
            </a:r>
            <a:endParaRPr lang="en-US" sz="1800" dirty="0"/>
          </a:p>
        </p:txBody>
      </p:sp>
      <p:sp>
        <p:nvSpPr>
          <p:cNvPr id="6" name="Text 4"/>
          <p:cNvSpPr/>
          <p:nvPr/>
        </p:nvSpPr>
        <p:spPr>
          <a:xfrm>
            <a:off x="1022350" y="2556421"/>
            <a:ext cx="3074035" cy="985441"/>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1D2330"/>
                </a:solidFill>
                <a:latin typeface="Arial" pitchFamily="34" charset="0"/>
                <a:ea typeface="Arial" pitchFamily="34" charset="-122"/>
                <a:cs typeface="Arial" pitchFamily="34" charset="-120"/>
              </a:rPr>
              <a:t>A script calls GetComponent&lt;Rigidbody2D&gt;() on an object that has no Rigidbody2D. What does it get?</a:t>
            </a:r>
            <a:endParaRPr lang="en-US" sz="1400" dirty="0"/>
          </a:p>
        </p:txBody>
      </p:sp>
      <p:sp>
        <p:nvSpPr>
          <p:cNvPr id="7" name="Text 5"/>
          <p:cNvSpPr/>
          <p:nvPr/>
        </p:nvSpPr>
        <p:spPr>
          <a:xfrm>
            <a:off x="1022350" y="3592661"/>
            <a:ext cx="3074035" cy="471091"/>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a. A new Rigidbody2D, added to the object</a:t>
            </a:r>
            <a:endParaRPr lang="en-US" sz="1300" dirty="0"/>
          </a:p>
        </p:txBody>
      </p:sp>
      <p:sp>
        <p:nvSpPr>
          <p:cNvPr id="8" name="Text 6"/>
          <p:cNvSpPr/>
          <p:nvPr/>
        </p:nvSpPr>
        <p:spPr>
          <a:xfrm>
            <a:off x="1022350" y="4114552"/>
            <a:ext cx="3074035"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b. null</a:t>
            </a:r>
            <a:endParaRPr lang="en-US" sz="1300" dirty="0"/>
          </a:p>
        </p:txBody>
      </p:sp>
      <p:sp>
        <p:nvSpPr>
          <p:cNvPr id="9" name="Text 7"/>
          <p:cNvSpPr/>
          <p:nvPr/>
        </p:nvSpPr>
        <p:spPr>
          <a:xfrm>
            <a:off x="1022350" y="4413597"/>
            <a:ext cx="3074035"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c. The nearest object's Rigidbody2D</a:t>
            </a:r>
            <a:endParaRPr lang="en-US" sz="1300" dirty="0"/>
          </a:p>
        </p:txBody>
      </p:sp>
      <p:sp>
        <p:nvSpPr>
          <p:cNvPr id="10" name="Text 8"/>
          <p:cNvSpPr/>
          <p:nvPr/>
        </p:nvSpPr>
        <p:spPr>
          <a:xfrm>
            <a:off x="1022350" y="4712643"/>
            <a:ext cx="3074035"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d. An exception, thrown right away</a:t>
            </a:r>
            <a:endParaRPr lang="en-US" sz="1300" dirty="0"/>
          </a:p>
        </p:txBody>
      </p:sp>
      <p:sp>
        <p:nvSpPr>
          <p:cNvPr id="11" name="Shape 9"/>
          <p:cNvSpPr/>
          <p:nvPr/>
        </p:nvSpPr>
        <p:spPr>
          <a:xfrm>
            <a:off x="4397375" y="1953816"/>
            <a:ext cx="3397250" cy="3188047"/>
          </a:xfrm>
          <a:prstGeom prst="roundRect">
            <a:avLst>
              <a:gd name="adj" fmla="val 3884"/>
            </a:avLst>
          </a:prstGeom>
          <a:solidFill>
            <a:srgbClr val="FDFDFE"/>
          </a:solidFill>
          <a:ln w="6350">
            <a:solidFill>
              <a:srgbClr val="DFE3EC"/>
            </a:solidFill>
            <a:prstDash val="solid"/>
          </a:ln>
        </p:spPr>
      </p:sp>
      <p:sp>
        <p:nvSpPr>
          <p:cNvPr id="12" name="Text 10"/>
          <p:cNvSpPr/>
          <p:nvPr/>
        </p:nvSpPr>
        <p:spPr>
          <a:xfrm>
            <a:off x="4603750" y="2160191"/>
            <a:ext cx="3074035" cy="345430"/>
          </a:xfrm>
          <a:prstGeom prst="rect">
            <a:avLst/>
          </a:prstGeom>
          <a:noFill/>
          <a:ln/>
        </p:spPr>
        <p:txBody>
          <a:bodyPr wrap="square" lIns="0" tIns="0" rIns="0" bIns="0" rtlCol="0" anchor="t">
            <a:normAutofit/>
          </a:bodyPr>
          <a:lstStyle/>
          <a:p>
            <a:pPr algn="l" indent="0" marL="0">
              <a:lnSpc>
                <a:spcPts val="2520"/>
              </a:lnSpc>
              <a:buNone/>
            </a:pPr>
            <a:r>
              <a:rPr lang="en-US" sz="1800" b="1" dirty="0">
                <a:solidFill>
                  <a:srgbClr val="2A5FC4"/>
                </a:solidFill>
                <a:latin typeface="Courier New" pitchFamily="49" charset="0"/>
                <a:ea typeface="Courier New" pitchFamily="49" charset="-122"/>
                <a:cs typeface="Courier New" pitchFamily="49" charset="-120"/>
              </a:rPr>
              <a:t>2</a:t>
            </a:r>
            <a:endParaRPr lang="en-US" sz="1800" dirty="0"/>
          </a:p>
        </p:txBody>
      </p:sp>
      <p:sp>
        <p:nvSpPr>
          <p:cNvPr id="13" name="Text 11"/>
          <p:cNvSpPr/>
          <p:nvPr/>
        </p:nvSpPr>
        <p:spPr>
          <a:xfrm>
            <a:off x="4603750" y="2556421"/>
            <a:ext cx="3074035" cy="74543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1D2330"/>
                </a:solidFill>
                <a:latin typeface="Arial" pitchFamily="34" charset="0"/>
                <a:ea typeface="Arial" pitchFamily="34" charset="-122"/>
                <a:cs typeface="Arial" pitchFamily="34" charset="-120"/>
              </a:rPr>
              <a:t>Start() creates a sphere g, then calls g.AddComponent&lt;Spin&gt;() twice. How many Spin components does g have?</a:t>
            </a:r>
            <a:endParaRPr lang="en-US" sz="1400" dirty="0"/>
          </a:p>
        </p:txBody>
      </p:sp>
      <p:sp>
        <p:nvSpPr>
          <p:cNvPr id="14" name="Text 12"/>
          <p:cNvSpPr/>
          <p:nvPr/>
        </p:nvSpPr>
        <p:spPr>
          <a:xfrm>
            <a:off x="4603750" y="3352651"/>
            <a:ext cx="3074035"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a. 0</a:t>
            </a:r>
            <a:endParaRPr lang="en-US" sz="1300" dirty="0"/>
          </a:p>
        </p:txBody>
      </p:sp>
      <p:sp>
        <p:nvSpPr>
          <p:cNvPr id="15" name="Text 13"/>
          <p:cNvSpPr/>
          <p:nvPr/>
        </p:nvSpPr>
        <p:spPr>
          <a:xfrm>
            <a:off x="4603750" y="3651696"/>
            <a:ext cx="3074035"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b. 1: the second call is ignored</a:t>
            </a:r>
            <a:endParaRPr lang="en-US" sz="1300" dirty="0"/>
          </a:p>
        </p:txBody>
      </p:sp>
      <p:sp>
        <p:nvSpPr>
          <p:cNvPr id="16" name="Text 14"/>
          <p:cNvSpPr/>
          <p:nvPr/>
        </p:nvSpPr>
        <p:spPr>
          <a:xfrm>
            <a:off x="4603750" y="3950742"/>
            <a:ext cx="3074035"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c. 2</a:t>
            </a:r>
            <a:endParaRPr lang="en-US" sz="1300" dirty="0"/>
          </a:p>
        </p:txBody>
      </p:sp>
      <p:sp>
        <p:nvSpPr>
          <p:cNvPr id="17" name="Text 15"/>
          <p:cNvSpPr/>
          <p:nvPr/>
        </p:nvSpPr>
        <p:spPr>
          <a:xfrm>
            <a:off x="4603750" y="4249787"/>
            <a:ext cx="3074035"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d. None: Unity reports an error</a:t>
            </a:r>
            <a:endParaRPr lang="en-US" sz="1300" dirty="0"/>
          </a:p>
        </p:txBody>
      </p:sp>
      <p:sp>
        <p:nvSpPr>
          <p:cNvPr id="18" name="Shape 16"/>
          <p:cNvSpPr/>
          <p:nvPr/>
        </p:nvSpPr>
        <p:spPr>
          <a:xfrm>
            <a:off x="7978775" y="1953816"/>
            <a:ext cx="3397250" cy="3188047"/>
          </a:xfrm>
          <a:prstGeom prst="roundRect">
            <a:avLst>
              <a:gd name="adj" fmla="val 3884"/>
            </a:avLst>
          </a:prstGeom>
          <a:solidFill>
            <a:srgbClr val="FDFDFE"/>
          </a:solidFill>
          <a:ln w="6350">
            <a:solidFill>
              <a:srgbClr val="DFE3EC"/>
            </a:solidFill>
            <a:prstDash val="solid"/>
          </a:ln>
        </p:spPr>
      </p:sp>
      <p:sp>
        <p:nvSpPr>
          <p:cNvPr id="19" name="Text 17"/>
          <p:cNvSpPr/>
          <p:nvPr/>
        </p:nvSpPr>
        <p:spPr>
          <a:xfrm>
            <a:off x="8185150" y="2160191"/>
            <a:ext cx="3074035" cy="345430"/>
          </a:xfrm>
          <a:prstGeom prst="rect">
            <a:avLst/>
          </a:prstGeom>
          <a:noFill/>
          <a:ln/>
        </p:spPr>
        <p:txBody>
          <a:bodyPr wrap="square" lIns="0" tIns="0" rIns="0" bIns="0" rtlCol="0" anchor="t">
            <a:normAutofit/>
          </a:bodyPr>
          <a:lstStyle/>
          <a:p>
            <a:pPr algn="l" indent="0" marL="0">
              <a:lnSpc>
                <a:spcPts val="2520"/>
              </a:lnSpc>
              <a:buNone/>
            </a:pPr>
            <a:r>
              <a:rPr lang="en-US" sz="1800" b="1" dirty="0">
                <a:solidFill>
                  <a:srgbClr val="6A4FD8"/>
                </a:solidFill>
                <a:latin typeface="Courier New" pitchFamily="49" charset="0"/>
                <a:ea typeface="Courier New" pitchFamily="49" charset="-122"/>
                <a:cs typeface="Courier New" pitchFamily="49" charset="-120"/>
              </a:rPr>
              <a:t>3</a:t>
            </a:r>
            <a:endParaRPr lang="en-US" sz="1800" dirty="0"/>
          </a:p>
        </p:txBody>
      </p:sp>
      <p:sp>
        <p:nvSpPr>
          <p:cNvPr id="20" name="Text 18"/>
          <p:cNvSpPr/>
          <p:nvPr/>
        </p:nvSpPr>
        <p:spPr>
          <a:xfrm>
            <a:off x="8185150" y="2556421"/>
            <a:ext cx="3074035" cy="50542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1D2330"/>
                </a:solidFill>
                <a:latin typeface="Arial" pitchFamily="34" charset="0"/>
                <a:ea typeface="Arial" pitchFamily="34" charset="-122"/>
                <a:cs typeface="Arial" pitchFamily="34" charset="-120"/>
              </a:rPr>
              <a:t>A moving egg's EggBehavior script calls Destroy(this). What happens?</a:t>
            </a:r>
            <a:endParaRPr lang="en-US" sz="1400" dirty="0"/>
          </a:p>
        </p:txBody>
      </p:sp>
      <p:sp>
        <p:nvSpPr>
          <p:cNvPr id="21" name="Text 19"/>
          <p:cNvSpPr/>
          <p:nvPr/>
        </p:nvSpPr>
        <p:spPr>
          <a:xfrm>
            <a:off x="8185150" y="3112641"/>
            <a:ext cx="3074035"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a. The egg disappears</a:t>
            </a:r>
            <a:endParaRPr lang="en-US" sz="1300" dirty="0"/>
          </a:p>
        </p:txBody>
      </p:sp>
      <p:sp>
        <p:nvSpPr>
          <p:cNvPr id="22" name="Text 20"/>
          <p:cNvSpPr/>
          <p:nvPr/>
        </p:nvSpPr>
        <p:spPr>
          <a:xfrm>
            <a:off x="8185150" y="3411686"/>
            <a:ext cx="3074035" cy="471091"/>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b. The egg stays, but its EggBehavior is removed, so it stops moving</a:t>
            </a:r>
            <a:endParaRPr lang="en-US" sz="1300" dirty="0"/>
          </a:p>
        </p:txBody>
      </p:sp>
      <p:sp>
        <p:nvSpPr>
          <p:cNvPr id="23" name="Text 21"/>
          <p:cNvSpPr/>
          <p:nvPr/>
        </p:nvSpPr>
        <p:spPr>
          <a:xfrm>
            <a:off x="8185150" y="3933577"/>
            <a:ext cx="3074035"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c. Every egg in the scene disappears</a:t>
            </a:r>
            <a:endParaRPr lang="en-US" sz="1300" dirty="0"/>
          </a:p>
        </p:txBody>
      </p:sp>
      <p:sp>
        <p:nvSpPr>
          <p:cNvPr id="24" name="Text 22"/>
          <p:cNvSpPr/>
          <p:nvPr/>
        </p:nvSpPr>
        <p:spPr>
          <a:xfrm>
            <a:off x="8185150" y="4232622"/>
            <a:ext cx="3074035"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d. Unity reports an error</a:t>
            </a:r>
            <a:endParaRPr lang="en-US" sz="1300" dirty="0"/>
          </a:p>
        </p:txBody>
      </p:sp>
      <p:sp>
        <p:nvSpPr>
          <p:cNvPr id="25" name="Text 23"/>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B6475"/>
                </a:solidFill>
                <a:latin typeface="Arial" pitchFamily="34" charset="0"/>
                <a:ea typeface="Arial" pitchFamily="34" charset="-122"/>
                <a:cs typeface="Arial" pitchFamily="34" charset="-120"/>
              </a:rPr>
              <a:t>Module 2 · Summary · 8</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EEF1F7"/>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2A5FC4"/>
                </a:solidFill>
                <a:latin typeface="Arial" pitchFamily="34" charset="0"/>
                <a:ea typeface="Arial" pitchFamily="34" charset="-122"/>
                <a:cs typeface="Arial" pitchFamily="34" charset="-120"/>
              </a:rPr>
              <a:t>CHECK YOUR UNDERSTANDING · 2 OF 2</a:t>
            </a:r>
            <a:endParaRPr lang="en-US" sz="1200" dirty="0"/>
          </a:p>
        </p:txBody>
      </p:sp>
      <p:sp>
        <p:nvSpPr>
          <p:cNvPr id="3" name="Text 1"/>
          <p:cNvSpPr/>
          <p:nvPr>
            <p:ph type="title"/>
          </p:nvPr>
        </p:nvSpPr>
        <p:spPr>
          <a:xfrm>
            <a:off x="812800" y="125472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i="0" spc="-50" kern="0" dirty="0">
                <a:solidFill>
                  <a:srgbClr val="1D2330"/>
                </a:solidFill>
                <a:latin typeface="Arial" pitchFamily="34" charset="0"/>
                <a:ea typeface="Arial" pitchFamily="34" charset="-122"/>
                <a:cs typeface="Arial" pitchFamily="34" charset="-120"/>
              </a:rPr>
              <a:t>Time, prefabs and UI</a:t>
            </a:r>
            <a:endParaRPr lang="en-US" sz="3200" dirty="0"/>
          </a:p>
        </p:txBody>
      </p:sp>
      <p:sp>
        <p:nvSpPr>
          <p:cNvPr id="4" name="Shape 2"/>
          <p:cNvSpPr/>
          <p:nvPr/>
        </p:nvSpPr>
        <p:spPr>
          <a:xfrm>
            <a:off x="815975" y="1953816"/>
            <a:ext cx="3397250" cy="3205212"/>
          </a:xfrm>
          <a:prstGeom prst="roundRect">
            <a:avLst>
              <a:gd name="adj" fmla="val 3863"/>
            </a:avLst>
          </a:prstGeom>
          <a:solidFill>
            <a:srgbClr val="FDFDFE"/>
          </a:solidFill>
          <a:ln w="6350">
            <a:solidFill>
              <a:srgbClr val="DFE3EC"/>
            </a:solidFill>
            <a:prstDash val="solid"/>
          </a:ln>
        </p:spPr>
      </p:sp>
      <p:sp>
        <p:nvSpPr>
          <p:cNvPr id="5" name="Text 3"/>
          <p:cNvSpPr/>
          <p:nvPr/>
        </p:nvSpPr>
        <p:spPr>
          <a:xfrm>
            <a:off x="1022350" y="2160191"/>
            <a:ext cx="3074035" cy="345430"/>
          </a:xfrm>
          <a:prstGeom prst="rect">
            <a:avLst/>
          </a:prstGeom>
          <a:noFill/>
          <a:ln/>
        </p:spPr>
        <p:txBody>
          <a:bodyPr wrap="square" lIns="0" tIns="0" rIns="0" bIns="0" rtlCol="0" anchor="t">
            <a:normAutofit/>
          </a:bodyPr>
          <a:lstStyle/>
          <a:p>
            <a:pPr algn="l" indent="0" marL="0">
              <a:lnSpc>
                <a:spcPts val="2520"/>
              </a:lnSpc>
              <a:buNone/>
            </a:pPr>
            <a:r>
              <a:rPr lang="en-US" sz="1800" b="1" dirty="0">
                <a:solidFill>
                  <a:srgbClr val="2A5FC4"/>
                </a:solidFill>
                <a:latin typeface="Courier New" pitchFamily="49" charset="0"/>
                <a:ea typeface="Courier New" pitchFamily="49" charset="-122"/>
                <a:cs typeface="Courier New" pitchFamily="49" charset="-120"/>
              </a:rPr>
              <a:t>4</a:t>
            </a:r>
            <a:endParaRPr lang="en-US" sz="1800" dirty="0"/>
          </a:p>
        </p:txBody>
      </p:sp>
      <p:sp>
        <p:nvSpPr>
          <p:cNvPr id="6" name="Text 4"/>
          <p:cNvSpPr/>
          <p:nvPr/>
        </p:nvSpPr>
        <p:spPr>
          <a:xfrm>
            <a:off x="1022350" y="2556421"/>
            <a:ext cx="3074035" cy="1225451"/>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1D2330"/>
                </a:solidFill>
                <a:latin typeface="Arial" pitchFamily="34" charset="0"/>
                <a:ea typeface="Arial" pitchFamily="34" charset="-122"/>
                <a:cs typeface="Arial" pitchFamily="34" charset="-120"/>
              </a:rPr>
              <a:t>Update() runs p += 20 × Time.smoothDeltaTime × transform.up. How far does the object go in 2 seconds at 30 fps, and at 120 fps?</a:t>
            </a:r>
            <a:endParaRPr lang="en-US" sz="1400" dirty="0"/>
          </a:p>
        </p:txBody>
      </p:sp>
      <p:sp>
        <p:nvSpPr>
          <p:cNvPr id="7" name="Text 5"/>
          <p:cNvSpPr/>
          <p:nvPr/>
        </p:nvSpPr>
        <p:spPr>
          <a:xfrm>
            <a:off x="1022350" y="3832671"/>
            <a:ext cx="3074035"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a. 40 units in both cases</a:t>
            </a:r>
            <a:endParaRPr lang="en-US" sz="1300" dirty="0"/>
          </a:p>
        </p:txBody>
      </p:sp>
      <p:sp>
        <p:nvSpPr>
          <p:cNvPr id="8" name="Text 6"/>
          <p:cNvSpPr/>
          <p:nvPr/>
        </p:nvSpPr>
        <p:spPr>
          <a:xfrm>
            <a:off x="1022350" y="4131717"/>
            <a:ext cx="3074035"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b. 1200 and 4800 units</a:t>
            </a:r>
            <a:endParaRPr lang="en-US" sz="1300" dirty="0"/>
          </a:p>
        </p:txBody>
      </p:sp>
      <p:sp>
        <p:nvSpPr>
          <p:cNvPr id="9" name="Text 7"/>
          <p:cNvSpPr/>
          <p:nvPr/>
        </p:nvSpPr>
        <p:spPr>
          <a:xfrm>
            <a:off x="1022350" y="4430762"/>
            <a:ext cx="3074035"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c. 20 units in both cases</a:t>
            </a:r>
            <a:endParaRPr lang="en-US" sz="1300" dirty="0"/>
          </a:p>
        </p:txBody>
      </p:sp>
      <p:sp>
        <p:nvSpPr>
          <p:cNvPr id="10" name="Text 8"/>
          <p:cNvSpPr/>
          <p:nvPr/>
        </p:nvSpPr>
        <p:spPr>
          <a:xfrm>
            <a:off x="1022350" y="4729807"/>
            <a:ext cx="3074035"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d. 40 and 160 units</a:t>
            </a:r>
            <a:endParaRPr lang="en-US" sz="1300" dirty="0"/>
          </a:p>
        </p:txBody>
      </p:sp>
      <p:sp>
        <p:nvSpPr>
          <p:cNvPr id="11" name="Shape 9"/>
          <p:cNvSpPr/>
          <p:nvPr/>
        </p:nvSpPr>
        <p:spPr>
          <a:xfrm>
            <a:off x="4397375" y="1953816"/>
            <a:ext cx="3397250" cy="3205212"/>
          </a:xfrm>
          <a:prstGeom prst="roundRect">
            <a:avLst>
              <a:gd name="adj" fmla="val 3863"/>
            </a:avLst>
          </a:prstGeom>
          <a:solidFill>
            <a:srgbClr val="FDFDFE"/>
          </a:solidFill>
          <a:ln w="6350">
            <a:solidFill>
              <a:srgbClr val="DFE3EC"/>
            </a:solidFill>
            <a:prstDash val="solid"/>
          </a:ln>
        </p:spPr>
      </p:sp>
      <p:sp>
        <p:nvSpPr>
          <p:cNvPr id="12" name="Text 10"/>
          <p:cNvSpPr/>
          <p:nvPr/>
        </p:nvSpPr>
        <p:spPr>
          <a:xfrm>
            <a:off x="4603750" y="2160191"/>
            <a:ext cx="3074035" cy="345430"/>
          </a:xfrm>
          <a:prstGeom prst="rect">
            <a:avLst/>
          </a:prstGeom>
          <a:noFill/>
          <a:ln/>
        </p:spPr>
        <p:txBody>
          <a:bodyPr wrap="square" lIns="0" tIns="0" rIns="0" bIns="0" rtlCol="0" anchor="t">
            <a:normAutofit/>
          </a:bodyPr>
          <a:lstStyle/>
          <a:p>
            <a:pPr algn="l" indent="0" marL="0">
              <a:lnSpc>
                <a:spcPts val="2520"/>
              </a:lnSpc>
              <a:buNone/>
            </a:pPr>
            <a:r>
              <a:rPr lang="en-US" sz="1800" b="1" dirty="0">
                <a:solidFill>
                  <a:srgbClr val="2A5FC4"/>
                </a:solidFill>
                <a:latin typeface="Courier New" pitchFamily="49" charset="0"/>
                <a:ea typeface="Courier New" pitchFamily="49" charset="-122"/>
                <a:cs typeface="Courier New" pitchFamily="49" charset="-120"/>
              </a:rPr>
              <a:t>5</a:t>
            </a:r>
            <a:endParaRPr lang="en-US" sz="1800" dirty="0"/>
          </a:p>
        </p:txBody>
      </p:sp>
      <p:sp>
        <p:nvSpPr>
          <p:cNvPr id="13" name="Text 11"/>
          <p:cNvSpPr/>
          <p:nvPr/>
        </p:nvSpPr>
        <p:spPr>
          <a:xfrm>
            <a:off x="4603750" y="2556421"/>
            <a:ext cx="3074035" cy="985441"/>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1D2330"/>
                </a:solidFill>
                <a:latin typeface="Arial" pitchFamily="34" charset="0"/>
                <a:ea typeface="Arial" pitchFamily="34" charset="-122"/>
                <a:cs typeface="Arial" pitchFamily="34" charset="-120"/>
              </a:rPr>
              <a:t>A script calls Resources.Load&lt;GameObject&gt;("Plane"). Where must Plane.prefab be?</a:t>
            </a:r>
            <a:endParaRPr lang="en-US" sz="1400" dirty="0"/>
          </a:p>
        </p:txBody>
      </p:sp>
      <p:sp>
        <p:nvSpPr>
          <p:cNvPr id="14" name="Text 12"/>
          <p:cNvSpPr/>
          <p:nvPr/>
        </p:nvSpPr>
        <p:spPr>
          <a:xfrm>
            <a:off x="4603750" y="3592661"/>
            <a:ext cx="3074035"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a. Assets/Plane.prefab</a:t>
            </a:r>
            <a:endParaRPr lang="en-US" sz="1300" dirty="0"/>
          </a:p>
        </p:txBody>
      </p:sp>
      <p:sp>
        <p:nvSpPr>
          <p:cNvPr id="15" name="Text 13"/>
          <p:cNvSpPr/>
          <p:nvPr/>
        </p:nvSpPr>
        <p:spPr>
          <a:xfrm>
            <a:off x="4603750" y="3891707"/>
            <a:ext cx="3074035"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b. Assets/Resources/Plane.prefab</a:t>
            </a:r>
            <a:endParaRPr lang="en-US" sz="1300" dirty="0"/>
          </a:p>
        </p:txBody>
      </p:sp>
      <p:sp>
        <p:nvSpPr>
          <p:cNvPr id="16" name="Text 14"/>
          <p:cNvSpPr/>
          <p:nvPr/>
        </p:nvSpPr>
        <p:spPr>
          <a:xfrm>
            <a:off x="4603750" y="4190752"/>
            <a:ext cx="3074035" cy="471091"/>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c. Assets/Resources/</a:t>
            </a:r>
            <a:endParaRPr lang="en-US" sz="1300" dirty="0"/>
          </a:p>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Prefabs/Plane.prefab</a:t>
            </a:r>
            <a:endParaRPr lang="en-US" sz="1300" dirty="0"/>
          </a:p>
        </p:txBody>
      </p:sp>
      <p:sp>
        <p:nvSpPr>
          <p:cNvPr id="17" name="Text 15"/>
          <p:cNvSpPr/>
          <p:nvPr/>
        </p:nvSpPr>
        <p:spPr>
          <a:xfrm>
            <a:off x="4603750" y="4712643"/>
            <a:ext cx="3074035"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d. Anywhere under Assets</a:t>
            </a:r>
            <a:endParaRPr lang="en-US" sz="1300" dirty="0"/>
          </a:p>
        </p:txBody>
      </p:sp>
      <p:sp>
        <p:nvSpPr>
          <p:cNvPr id="18" name="Shape 16"/>
          <p:cNvSpPr/>
          <p:nvPr/>
        </p:nvSpPr>
        <p:spPr>
          <a:xfrm>
            <a:off x="7978775" y="1953816"/>
            <a:ext cx="3397250" cy="3205212"/>
          </a:xfrm>
          <a:prstGeom prst="roundRect">
            <a:avLst>
              <a:gd name="adj" fmla="val 3863"/>
            </a:avLst>
          </a:prstGeom>
          <a:solidFill>
            <a:srgbClr val="FDFDFE"/>
          </a:solidFill>
          <a:ln w="6350">
            <a:solidFill>
              <a:srgbClr val="DFE3EC"/>
            </a:solidFill>
            <a:prstDash val="solid"/>
          </a:ln>
        </p:spPr>
      </p:sp>
      <p:sp>
        <p:nvSpPr>
          <p:cNvPr id="19" name="Text 17"/>
          <p:cNvSpPr/>
          <p:nvPr/>
        </p:nvSpPr>
        <p:spPr>
          <a:xfrm>
            <a:off x="8185150" y="2160191"/>
            <a:ext cx="3074035" cy="345430"/>
          </a:xfrm>
          <a:prstGeom prst="rect">
            <a:avLst/>
          </a:prstGeom>
          <a:noFill/>
          <a:ln/>
        </p:spPr>
        <p:txBody>
          <a:bodyPr wrap="square" lIns="0" tIns="0" rIns="0" bIns="0" rtlCol="0" anchor="t">
            <a:normAutofit/>
          </a:bodyPr>
          <a:lstStyle/>
          <a:p>
            <a:pPr algn="l" indent="0" marL="0">
              <a:lnSpc>
                <a:spcPts val="2520"/>
              </a:lnSpc>
              <a:buNone/>
            </a:pPr>
            <a:r>
              <a:rPr lang="en-US" sz="1800" b="1" dirty="0">
                <a:solidFill>
                  <a:srgbClr val="6A4FD8"/>
                </a:solidFill>
                <a:latin typeface="Courier New" pitchFamily="49" charset="0"/>
                <a:ea typeface="Courier New" pitchFamily="49" charset="-122"/>
                <a:cs typeface="Courier New" pitchFamily="49" charset="-120"/>
              </a:rPr>
              <a:t>6</a:t>
            </a:r>
            <a:endParaRPr lang="en-US" sz="1800" dirty="0"/>
          </a:p>
        </p:txBody>
      </p:sp>
      <p:sp>
        <p:nvSpPr>
          <p:cNvPr id="20" name="Text 18"/>
          <p:cNvSpPr/>
          <p:nvPr/>
        </p:nvSpPr>
        <p:spPr>
          <a:xfrm>
            <a:off x="8185150" y="2556421"/>
            <a:ext cx="3074035" cy="74543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1D2330"/>
                </a:solidFill>
                <a:latin typeface="Arial" pitchFamily="34" charset="0"/>
                <a:ea typeface="Arial" pitchFamily="34" charset="-122"/>
                <a:cs typeface="Arial" pitchFamily="34" charset="-120"/>
              </a:rPr>
              <a:t>A TextMeshPro text in the Canvas has its RectTransform position set. What unit is that position in?</a:t>
            </a:r>
            <a:endParaRPr lang="en-US" sz="1400" dirty="0"/>
          </a:p>
        </p:txBody>
      </p:sp>
      <p:sp>
        <p:nvSpPr>
          <p:cNvPr id="21" name="Text 19"/>
          <p:cNvSpPr/>
          <p:nvPr/>
        </p:nvSpPr>
        <p:spPr>
          <a:xfrm>
            <a:off x="8185150" y="3352651"/>
            <a:ext cx="3074035"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a. World units, like a sprite's</a:t>
            </a:r>
            <a:endParaRPr lang="en-US" sz="1300" dirty="0"/>
          </a:p>
        </p:txBody>
      </p:sp>
      <p:sp>
        <p:nvSpPr>
          <p:cNvPr id="22" name="Text 20"/>
          <p:cNvSpPr/>
          <p:nvPr/>
        </p:nvSpPr>
        <p:spPr>
          <a:xfrm>
            <a:off x="8185150" y="3651696"/>
            <a:ext cx="3074035"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b. Pixels, relative to the Canvas</a:t>
            </a:r>
            <a:endParaRPr lang="en-US" sz="1300" dirty="0"/>
          </a:p>
        </p:txBody>
      </p:sp>
      <p:sp>
        <p:nvSpPr>
          <p:cNvPr id="23" name="Text 21"/>
          <p:cNvSpPr/>
          <p:nvPr/>
        </p:nvSpPr>
        <p:spPr>
          <a:xfrm>
            <a:off x="8185150" y="3950742"/>
            <a:ext cx="3074035"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c. Pixels Per Unit</a:t>
            </a:r>
            <a:endParaRPr lang="en-US" sz="1300" dirty="0"/>
          </a:p>
        </p:txBody>
      </p:sp>
      <p:sp>
        <p:nvSpPr>
          <p:cNvPr id="24" name="Text 22"/>
          <p:cNvSpPr/>
          <p:nvPr/>
        </p:nvSpPr>
        <p:spPr>
          <a:xfrm>
            <a:off x="8185150" y="4249787"/>
            <a:ext cx="3074035"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d. Multiples of the camera's Size</a:t>
            </a:r>
            <a:endParaRPr lang="en-US" sz="1300" dirty="0"/>
          </a:p>
        </p:txBody>
      </p:sp>
      <p:sp>
        <p:nvSpPr>
          <p:cNvPr id="25" name="Text 23"/>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B6475"/>
                </a:solidFill>
                <a:latin typeface="Arial" pitchFamily="34" charset="0"/>
                <a:ea typeface="Arial" pitchFamily="34" charset="-122"/>
                <a:cs typeface="Arial" pitchFamily="34" charset="-120"/>
              </a:rPr>
              <a:t>Module 2 · Summary · 9</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7F8FA"/>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2A5FC4"/>
                </a:solidFill>
                <a:latin typeface="Arial" pitchFamily="34" charset="0"/>
                <a:ea typeface="Arial" pitchFamily="34" charset="-122"/>
                <a:cs typeface="Arial" pitchFamily="34" charset="-120"/>
              </a:rPr>
              <a:t>CHECK YOUR UNDERSTANDING · ANSWERS</a:t>
            </a:r>
            <a:endParaRPr lang="en-US" sz="1200" dirty="0"/>
          </a:p>
        </p:txBody>
      </p:sp>
      <p:sp>
        <p:nvSpPr>
          <p:cNvPr id="3" name="Text 1"/>
          <p:cNvSpPr/>
          <p:nvPr>
            <p:ph type="title"/>
          </p:nvPr>
        </p:nvSpPr>
        <p:spPr>
          <a:xfrm>
            <a:off x="812800" y="125472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i="0" spc="-50" kern="0" dirty="0">
                <a:solidFill>
                  <a:srgbClr val="1D2330"/>
                </a:solidFill>
                <a:latin typeface="Arial" pitchFamily="34" charset="0"/>
                <a:ea typeface="Arial" pitchFamily="34" charset="-122"/>
                <a:cs typeface="Arial" pitchFamily="34" charset="-120"/>
              </a:rPr>
              <a:t>Answers and why</a:t>
            </a:r>
            <a:endParaRPr lang="en-US" sz="3200" dirty="0"/>
          </a:p>
        </p:txBody>
      </p:sp>
      <p:sp>
        <p:nvSpPr>
          <p:cNvPr id="4" name="Shape 2"/>
          <p:cNvSpPr/>
          <p:nvPr/>
        </p:nvSpPr>
        <p:spPr>
          <a:xfrm>
            <a:off x="815975" y="1953816"/>
            <a:ext cx="10560050" cy="2686695"/>
          </a:xfrm>
          <a:prstGeom prst="roundRect">
            <a:avLst>
              <a:gd name="adj" fmla="val 4609"/>
            </a:avLst>
          </a:prstGeom>
          <a:solidFill>
            <a:srgbClr val="FDFDFE"/>
          </a:solidFill>
          <a:ln w="6350">
            <a:solidFill>
              <a:srgbClr val="DFE3EC"/>
            </a:solidFill>
            <a:prstDash val="solid"/>
          </a:ln>
        </p:spPr>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984250" y="2045891"/>
          <a:ext cx="10236200" cy="2515245"/>
        </p:xfrm>
        <a:graphic>
          <a:graphicData uri="http://schemas.openxmlformats.org/drawingml/2006/table">
            <a:tbl>
              <a:tblPr/>
              <a:tblGrid>
                <a:gridCol w="614172"/>
                <a:gridCol w="1023620"/>
                <a:gridCol w="8598408"/>
              </a:tblGrid>
              <a:tr h="359321">
                <a:tc>
                  <a:txBody>
                    <a:bodyPr/>
                    <a:lstStyle/>
                    <a:p>
                      <a:pPr indent="0" marL="0">
                        <a:lnSpc>
                          <a:spcPts val="1820"/>
                        </a:lnSpc>
                        <a:buNone/>
                      </a:pPr>
                      <a:r>
                        <a:rPr lang="en-US" sz="1300" b="1" dirty="0">
                          <a:solidFill>
                            <a:srgbClr val="1D2330"/>
                          </a:solidFill>
                          <a:latin typeface="Arial" pitchFamily="34" charset="0"/>
                          <a:ea typeface="Arial" pitchFamily="34" charset="-122"/>
                          <a:cs typeface="Arial" pitchFamily="34" charset="-120"/>
                        </a:rPr>
                        <a:t>#</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BBBBBB"/>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BBBBBB"/>
                      </a:solidFill>
                      <a:prstDash val="solid"/>
                      <a:round/>
                      <a:headEnd type="none" w="med" len="med"/>
                      <a:tailEnd type="none" w="med" len="med"/>
                    </a:lnB>
                    <a:solidFill>
                      <a:srgbClr val="EAEAEB"/>
                    </a:solidFill>
                  </a:tcPr>
                </a:tc>
                <a:tc>
                  <a:txBody>
                    <a:bodyPr/>
                    <a:lstStyle/>
                    <a:p>
                      <a:pPr indent="0" marL="0">
                        <a:lnSpc>
                          <a:spcPts val="1820"/>
                        </a:lnSpc>
                        <a:buNone/>
                      </a:pPr>
                      <a:r>
                        <a:rPr lang="en-US" sz="1300" b="1" dirty="0">
                          <a:solidFill>
                            <a:srgbClr val="1D2330"/>
                          </a:solidFill>
                          <a:latin typeface="Arial" pitchFamily="34" charset="0"/>
                          <a:ea typeface="Arial" pitchFamily="34" charset="-122"/>
                          <a:cs typeface="Arial" pitchFamily="34" charset="-120"/>
                        </a:rPr>
                        <a:t>Answer</a:t>
                      </a:r>
                      <a:endParaRPr lang="en-US" sz="1300" dirty="0">
                        <a:latin typeface="Arial" charset="0"/>
                        <a:ea typeface="Arial" charset="0"/>
                        <a:cs typeface="Arial" charset="0"/>
                      </a:endParaRPr>
                    </a:p>
                  </a:txBody>
                  <a:tcPr marL="57785" marR="57785" marT="57785" marB="57785" anchor="t">
                    <a:lnL w="12700" cap="flat" cmpd="sng" algn="ctr">
                      <a:solidFill>
                        <a:srgbClr val="BBBBBB"/>
                      </a:solidFill>
                      <a:prstDash val="solid"/>
                      <a:round/>
                      <a:headEnd type="none" w="med" len="med"/>
                      <a:tailEnd type="none" w="med" len="med"/>
                    </a:lnL>
                    <a:lnR w="12700" cap="flat" cmpd="sng" algn="ctr">
                      <a:solidFill>
                        <a:srgbClr val="BBBBBB"/>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BBBBBB"/>
                      </a:solidFill>
                      <a:prstDash val="solid"/>
                      <a:round/>
                      <a:headEnd type="none" w="med" len="med"/>
                      <a:tailEnd type="none" w="med" len="med"/>
                    </a:lnB>
                    <a:solidFill>
                      <a:srgbClr val="EAEAEB"/>
                    </a:solidFill>
                  </a:tcPr>
                </a:tc>
                <a:tc>
                  <a:txBody>
                    <a:bodyPr/>
                    <a:lstStyle/>
                    <a:p>
                      <a:pPr indent="0" marL="0">
                        <a:lnSpc>
                          <a:spcPts val="1820"/>
                        </a:lnSpc>
                        <a:buNone/>
                      </a:pPr>
                      <a:r>
                        <a:rPr lang="en-US" sz="1300" b="1" dirty="0">
                          <a:solidFill>
                            <a:srgbClr val="1D2330"/>
                          </a:solidFill>
                          <a:latin typeface="Arial" pitchFamily="34" charset="0"/>
                          <a:ea typeface="Arial" pitchFamily="34" charset="-122"/>
                          <a:cs typeface="Arial" pitchFamily="34" charset="-120"/>
                        </a:rPr>
                        <a:t>Why</a:t>
                      </a:r>
                      <a:endParaRPr lang="en-US" sz="1300" dirty="0">
                        <a:latin typeface="Arial" charset="0"/>
                        <a:ea typeface="Arial" charset="0"/>
                        <a:cs typeface="Arial" charset="0"/>
                      </a:endParaRPr>
                    </a:p>
                  </a:txBody>
                  <a:tcPr marL="57785" marR="57785" marT="57785" marB="57785" anchor="t">
                    <a:lnL w="12700" cap="flat" cmpd="sng" algn="ctr">
                      <a:solidFill>
                        <a:srgbClr val="BBBBBB"/>
                      </a:solidFill>
                      <a:prstDash val="solid"/>
                      <a:round/>
                      <a:headEnd type="none" w="med" len="med"/>
                      <a:tailEnd type="none" w="med" len="med"/>
                    </a:lnL>
                    <a:lnR w="12700" cap="flat" cmpd="sng" algn="ctr">
                      <a:solidFill>
                        <a:srgbClr val="BBBBBB"/>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BBBBBB"/>
                      </a:solidFill>
                      <a:prstDash val="solid"/>
                      <a:round/>
                      <a:headEnd type="none" w="med" len="med"/>
                      <a:tailEnd type="none" w="med" len="med"/>
                    </a:lnB>
                    <a:solidFill>
                      <a:srgbClr val="EAEAEB"/>
                    </a:solidFill>
                  </a:tcPr>
                </a:tc>
              </a:tr>
              <a:tr h="359321">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1</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BBBBBB"/>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b</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BBBBBB"/>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GetComponent&lt;T&gt;() only looks; it never adds. Using the null result later is what throws.</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BBBBBB"/>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r>
              <a:tr h="359321">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2</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c</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Each AddComponent() call adds a new component instance, even of the same type.</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r>
              <a:tr h="359321">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3</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b</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this is the script component. Destroy(gameObject) would remove the egg itself.</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r>
              <a:tr h="359321">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4</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a</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20 units per second × 2 seconds = 40, whatever the frame rate.</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r>
              <a:tr h="359321">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5</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b</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Load() paths start inside a folder named Resources; "Plane" has no subfolder.</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r>
              <a:tr h="359321">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6</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b</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UI lives in pixels relative to the Canvas; GameObjects live in world units.</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r>
            </a:tbl>
          </a:graphicData>
        </a:graphic>
      </p:graphicFrame>
      <p:sp>
        <p:nvSpPr>
          <p:cNvPr id="6" name="Text 3"/>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B6475"/>
                </a:solidFill>
                <a:latin typeface="Arial" pitchFamily="34" charset="0"/>
                <a:ea typeface="Arial" pitchFamily="34" charset="-122"/>
                <a:cs typeface="Arial" pitchFamily="34" charset="-120"/>
              </a:rPr>
              <a:t>Module 2 · Summary · 10</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7F8FA"/>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8A5A12"/>
                </a:solidFill>
                <a:latin typeface="Arial" pitchFamily="34" charset="0"/>
                <a:ea typeface="Arial" pitchFamily="34" charset="-122"/>
                <a:cs typeface="Arial" pitchFamily="34" charset="-120"/>
              </a:rPr>
              <a:t>BEFORE NEXT CLASS</a:t>
            </a:r>
            <a:endParaRPr lang="en-US" sz="1200" dirty="0"/>
          </a:p>
        </p:txBody>
      </p:sp>
      <p:sp>
        <p:nvSpPr>
          <p:cNvPr id="3" name="Text 1"/>
          <p:cNvSpPr/>
          <p:nvPr>
            <p:ph type="title"/>
          </p:nvPr>
        </p:nvSpPr>
        <p:spPr>
          <a:xfrm>
            <a:off x="812800" y="128012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i="0" spc="-50" kern="0" dirty="0">
                <a:solidFill>
                  <a:srgbClr val="1D2330"/>
                </a:solidFill>
                <a:latin typeface="Arial" pitchFamily="34" charset="0"/>
                <a:ea typeface="Arial" pitchFamily="34" charset="-122"/>
                <a:cs typeface="Arial" pitchFamily="34" charset="-120"/>
              </a:rPr>
              <a:t>Practice, then on to Module 3</a:t>
            </a:r>
            <a:endParaRPr lang="en-US" sz="3200" dirty="0"/>
          </a:p>
        </p:txBody>
      </p:sp>
      <p:sp>
        <p:nvSpPr>
          <p:cNvPr id="4" name="Shape 2"/>
          <p:cNvSpPr/>
          <p:nvPr/>
        </p:nvSpPr>
        <p:spPr>
          <a:xfrm>
            <a:off x="815975" y="2004616"/>
            <a:ext cx="5175250" cy="2967930"/>
          </a:xfrm>
          <a:prstGeom prst="roundRect">
            <a:avLst>
              <a:gd name="adj" fmla="val 4172"/>
            </a:avLst>
          </a:prstGeom>
          <a:solidFill>
            <a:srgbClr val="FDF5E6"/>
          </a:solidFill>
          <a:ln w="6350">
            <a:solidFill>
              <a:srgbClr val="F0DCB4"/>
            </a:solidFill>
            <a:prstDash val="solid"/>
          </a:ln>
        </p:spPr>
      </p:sp>
      <p:sp>
        <p:nvSpPr>
          <p:cNvPr id="5" name="Text 3"/>
          <p:cNvSpPr/>
          <p:nvPr/>
        </p:nvSpPr>
        <p:spPr>
          <a:xfrm>
            <a:off x="1073150" y="2261791"/>
            <a:ext cx="4800727"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1D2330"/>
                </a:solidFill>
                <a:latin typeface="Arial" pitchFamily="34" charset="0"/>
                <a:ea typeface="Arial" pitchFamily="34" charset="-122"/>
                <a:cs typeface="Arial" pitchFamily="34" charset="-120"/>
              </a:rPr>
              <a:t>In-class self-exercise 2</a:t>
            </a:r>
            <a:endParaRPr lang="en-US" sz="2000" dirty="0"/>
          </a:p>
        </p:txBody>
      </p:sp>
      <p:sp>
        <p:nvSpPr>
          <p:cNvPr id="6" name="Text 4"/>
          <p:cNvSpPr/>
          <p:nvPr/>
        </p:nvSpPr>
        <p:spPr>
          <a:xfrm>
            <a:off x="1073150" y="2718991"/>
            <a:ext cx="4800727" cy="52318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F586A"/>
                </a:solidFill>
                <a:latin typeface="Arial" pitchFamily="34" charset="0"/>
                <a:ea typeface="Arial" pitchFamily="34" charset="-122"/>
                <a:cs typeface="Arial" pitchFamily="34" charset="-120"/>
              </a:rPr>
              <a:t>Finish it if you haven't. My solution is linked at the end of the handout.</a:t>
            </a:r>
            <a:endParaRPr lang="en-US" sz="1400" dirty="0"/>
          </a:p>
        </p:txBody>
      </p:sp>
      <p:sp>
        <p:nvSpPr>
          <p:cNvPr id="7" name="Text 5"/>
          <p:cNvSpPr/>
          <p:nvPr/>
        </p:nvSpPr>
        <p:spPr>
          <a:xfrm>
            <a:off x="1073150" y="3369171"/>
            <a:ext cx="4660900" cy="452090"/>
          </a:xfrm>
          <a:prstGeom prst="roundRect">
            <a:avLst>
              <a:gd name="adj" fmla="val 50000"/>
            </a:avLst>
          </a:prstGeom>
          <a:solidFill>
            <a:srgbClr val="B7791F"/>
          </a:solidFill>
          <a:ln/>
        </p:spPr>
        <p:txBody>
          <a:bodyPr wrap="square" lIns="111594" tIns="35394" rIns="0" bIns="9994" rtlCol="0" anchor="t">
            <a:normAutofit/>
          </a:bodyPr>
          <a:lstStyle/>
          <a:p>
            <a:pPr algn="l" indent="0" marL="0">
              <a:lnSpc>
                <a:spcPts val="1960"/>
              </a:lnSpc>
              <a:buNone/>
            </a:pPr>
            <a:r>
              <a:rPr lang="en-US" sz="1400" b="1" u="sng" dirty="0">
                <a:solidFill>
                  <a:srgbClr val="FDFAF3"/>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Open the exercise →</a:t>
            </a:r>
            <a:endParaRPr lang="en-US" sz="1400" dirty="0"/>
          </a:p>
        </p:txBody>
      </p:sp>
      <p:sp>
        <p:nvSpPr>
          <p:cNvPr id="8" name="Text 6"/>
          <p:cNvSpPr/>
          <p:nvPr/>
        </p:nvSpPr>
        <p:spPr>
          <a:xfrm>
            <a:off x="1073150" y="3973661"/>
            <a:ext cx="4660900" cy="452090"/>
          </a:xfrm>
          <a:prstGeom prst="roundRect">
            <a:avLst>
              <a:gd name="adj" fmla="val 50000"/>
            </a:avLst>
          </a:prstGeom>
          <a:solidFill>
            <a:srgbClr val="F6E6C4"/>
          </a:solidFill>
          <a:ln/>
        </p:spPr>
        <p:txBody>
          <a:bodyPr wrap="square" lIns="111594" tIns="35394" rIns="0" bIns="9994" rtlCol="0" anchor="t">
            <a:normAutofit/>
          </a:bodyPr>
          <a:lstStyle/>
          <a:p>
            <a:pPr algn="l" indent="0" marL="0">
              <a:lnSpc>
                <a:spcPts val="1960"/>
              </a:lnSpc>
              <a:buNone/>
            </a:pPr>
            <a:r>
              <a:rPr lang="en-US" sz="1400" b="1" u="sng" dirty="0">
                <a:solidFill>
                  <a:srgbClr val="5C3C0B"/>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 Play the solution</a:t>
            </a:r>
            <a:endParaRPr lang="en-US" sz="1400" dirty="0"/>
          </a:p>
        </p:txBody>
      </p:sp>
      <p:sp>
        <p:nvSpPr>
          <p:cNvPr id="9" name="Shape 7"/>
          <p:cNvSpPr/>
          <p:nvPr/>
        </p:nvSpPr>
        <p:spPr>
          <a:xfrm>
            <a:off x="6200775" y="2004616"/>
            <a:ext cx="5175250" cy="2967930"/>
          </a:xfrm>
          <a:prstGeom prst="roundRect">
            <a:avLst>
              <a:gd name="adj" fmla="val 4172"/>
            </a:avLst>
          </a:prstGeom>
          <a:solidFill>
            <a:srgbClr val="FDFDFE"/>
          </a:solidFill>
          <a:ln w="6350">
            <a:solidFill>
              <a:srgbClr val="DFE3EC"/>
            </a:solidFill>
            <a:prstDash val="solid"/>
          </a:ln>
        </p:spPr>
      </p:sp>
      <p:sp>
        <p:nvSpPr>
          <p:cNvPr id="10" name="Text 8"/>
          <p:cNvSpPr/>
          <p:nvPr/>
        </p:nvSpPr>
        <p:spPr>
          <a:xfrm>
            <a:off x="6457950" y="2261791"/>
            <a:ext cx="4800727"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1D2330"/>
                </a:solidFill>
                <a:latin typeface="Arial" pitchFamily="34" charset="0"/>
                <a:ea typeface="Arial" pitchFamily="34" charset="-122"/>
                <a:cs typeface="Arial" pitchFamily="34" charset="-120"/>
              </a:rPr>
              <a:t>Also</a:t>
            </a:r>
            <a:endParaRPr lang="en-US" sz="2000" dirty="0"/>
          </a:p>
        </p:txBody>
      </p:sp>
      <p:sp>
        <p:nvSpPr>
          <p:cNvPr id="11" name="Text 9"/>
          <p:cNvSpPr/>
          <p:nvPr/>
        </p:nvSpPr>
        <p:spPr>
          <a:xfrm>
            <a:off x="6555232" y="2693591"/>
            <a:ext cx="4695825" cy="1092200"/>
          </a:xfrm>
          <a:prstGeom prst="rect">
            <a:avLst/>
          </a:prstGeom>
          <a:noFill/>
          <a:ln/>
        </p:spPr>
        <p:txBody>
          <a:bodyPr wrap="square" lIns="0" tIns="0" rIns="0" bIns="0" rtlCol="0" anchor="t">
            <a:normAutofit/>
          </a:bodyPr>
          <a:lstStyle/>
          <a:p>
            <a:pPr algn="l" marL="156718" indent="-156718">
              <a:lnSpc>
                <a:spcPts val="2100"/>
              </a:lnSpc>
              <a:buSzPct val="100000"/>
              <a:buChar char="•"/>
            </a:pPr>
            <a:r>
              <a:rPr lang="en-US" sz="1400" dirty="0">
                <a:solidFill>
                  <a:srgbClr val="4F586A"/>
                </a:solidFill>
                <a:latin typeface="Arial" pitchFamily="34" charset="0"/>
                <a:ea typeface="Arial" pitchFamily="34" charset="-122"/>
                <a:cs typeface="Arial" pitchFamily="34" charset="-120"/>
              </a:rPr>
              <a:t>Exercise 2 builds directly on this module: prefabs, collisions, a GameManager and status text</a:t>
            </a:r>
            <a:endParaRPr lang="en-US" sz="1400" dirty="0"/>
          </a:p>
          <a:p>
            <a:pPr algn="l" marL="156718" indent="-156718">
              <a:lnSpc>
                <a:spcPts val="2100"/>
              </a:lnSpc>
              <a:buSzPct val="100000"/>
              <a:buChar char="•"/>
            </a:pPr>
            <a:r>
              <a:rPr lang="en-US" sz="1400" dirty="0">
                <a:solidFill>
                  <a:srgbClr val="4F586A"/>
                </a:solidFill>
                <a:latin typeface="Arial" pitchFamily="34" charset="0"/>
                <a:ea typeface="Arial" pitchFamily="34" charset="-122"/>
                <a:cs typeface="Arial" pitchFamily="34" charset="-120"/>
              </a:rPr>
              <a:t>Try the 2.4 and 2.5 packages (SliderWithEcho, CoolDownBar) in your own project</a:t>
            </a:r>
            <a:endParaRPr lang="en-US" sz="1400" dirty="0"/>
          </a:p>
        </p:txBody>
      </p:sp>
      <p:sp>
        <p:nvSpPr>
          <p:cNvPr id="12" name="Text 10"/>
          <p:cNvSpPr/>
          <p:nvPr/>
        </p:nvSpPr>
        <p:spPr>
          <a:xfrm>
            <a:off x="6457950" y="3887391"/>
            <a:ext cx="4660900" cy="452090"/>
          </a:xfrm>
          <a:prstGeom prst="roundRect">
            <a:avLst>
              <a:gd name="adj" fmla="val 50000"/>
            </a:avLst>
          </a:prstGeom>
          <a:solidFill>
            <a:srgbClr val="E8F0FD"/>
          </a:solidFill>
          <a:ln/>
        </p:spPr>
        <p:txBody>
          <a:bodyPr wrap="square" lIns="111594" tIns="35394" rIns="0" bIns="9994" rtlCol="0" anchor="t">
            <a:normAutofit/>
          </a:bodyPr>
          <a:lstStyle/>
          <a:p>
            <a:pPr algn="l" indent="0" marL="0">
              <a:lnSpc>
                <a:spcPts val="1960"/>
              </a:lnSpc>
              <a:buNone/>
            </a:pPr>
            <a:r>
              <a:rPr lang="en-US" sz="1400" b="1" u="sng" dirty="0">
                <a:solidFill>
                  <a:srgbClr val="1F4FA8"/>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Exercise 2 handout →</a:t>
            </a:r>
            <a:endParaRPr lang="en-US" sz="1400" dirty="0"/>
          </a:p>
        </p:txBody>
      </p:sp>
      <p:sp>
        <p:nvSpPr>
          <p:cNvPr id="13" name="Text 11"/>
          <p:cNvSpPr/>
          <p:nvPr/>
        </p:nvSpPr>
        <p:spPr>
          <a:xfrm>
            <a:off x="6457950" y="4466481"/>
            <a:ext cx="4800727" cy="274290"/>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1D2330"/>
                </a:solidFill>
                <a:latin typeface="Arial" pitchFamily="34" charset="0"/>
                <a:ea typeface="Arial" pitchFamily="34" charset="-122"/>
                <a:cs typeface="Arial" pitchFamily="34" charset="-120"/>
              </a:rPr>
              <a:t>Next:</a:t>
            </a:r>
            <a:r>
              <a:rPr lang="en-US" sz="1400" dirty="0">
                <a:solidFill>
                  <a:srgbClr val="1D2330"/>
                </a:solidFill>
                <a:latin typeface="Arial" pitchFamily="34" charset="0"/>
                <a:ea typeface="Arial" pitchFamily="34" charset="-122"/>
                <a:cs typeface="Arial" pitchFamily="34" charset="-120"/>
              </a:rPr>
              <a:t> Module 3, autonomous behaviors.</a:t>
            </a:r>
            <a:endParaRPr lang="en-US" sz="1400" dirty="0"/>
          </a:p>
        </p:txBody>
      </p:sp>
      <p:sp>
        <p:nvSpPr>
          <p:cNvPr id="14" name="Text 12"/>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B6475"/>
                </a:solidFill>
                <a:latin typeface="Arial" pitchFamily="34" charset="0"/>
                <a:ea typeface="Arial" pitchFamily="34" charset="-122"/>
                <a:cs typeface="Arial" pitchFamily="34" charset="-120"/>
              </a:rPr>
              <a:t>Module 2 · Summary · 11</a:t>
            </a:r>
            <a:endParaRPr lang="en-US" sz="1200" dirty="0"/>
          </a:p>
        </p:txBody>
      </p:sp>
    </p:spTree>
  </p:cSld>
  <p:clrMapOvr>
    <a:masterClrMapping/>
  </p:clrMapOvr>
</p:sld>
</file>

<file path=ppt/theme/theme1.xml><?xml version="1.0" encoding="utf-8"?>
<a:theme xmlns:a="http://schemas.openxmlformats.org/drawingml/2006/main" name="Module 2 · Summary">
  <a:themeElements>
    <a:clrScheme name="Module 2 · Summary">
      <a:dk1>
        <a:srgbClr val="1D2330"/>
      </a:dk1>
      <a:lt1>
        <a:srgbClr val="F7F8FA"/>
      </a:lt1>
      <a:dk2>
        <a:srgbClr val="545863"/>
      </a:dk2>
      <a:lt2>
        <a:srgbClr val="E1E3E6"/>
      </a:lt2>
      <a:accent1>
        <a:srgbClr val="2A5FC4"/>
      </a:accent1>
      <a:accent2>
        <a:srgbClr val="6A4FD8"/>
      </a:accent2>
      <a:accent3>
        <a:srgbClr val="1F4FA8"/>
      </a:accent3>
      <a:accent4>
        <a:srgbClr val="9CBCFF"/>
      </a:accent4>
      <a:accent5>
        <a:srgbClr val="2F6FDF"/>
      </a:accent5>
      <a:accent6>
        <a:srgbClr val="3D2A08"/>
      </a:accent6>
      <a:hlink>
        <a:srgbClr val="0563C1"/>
      </a:hlink>
      <a:folHlink>
        <a:srgbClr val="954F72"/>
      </a:folHlink>
    </a:clrScheme>
    <a:fontScheme name="Module 2 · Summary">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2 · Summary</dc:title>
  <dc:subject/>
  <dc:creator/>
  <cp:lastModifiedBy/>
  <cp:revision>1</cp:revision>
  <dcterms:created xsi:type="dcterms:W3CDTF">2026-10-06T19:38:07Z</dcterms:created>
  <dcterms:modified xsi:type="dcterms:W3CDTF">2026-10-06T19:38:07Z</dcterms:modified>
</cp:coreProperties>
</file>