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at the end of the lecture, after teaching from the Module 1 notes page. About 10 to 15 minutes: the takeaways, five self-check questions in the quiz's style, then what to do before next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through the six lines; each one has a slide after this with the detail students need. Ask students which one they're least sure about and spend the time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opening Unity, look at 1.1.BasicSimpleProject in File Explorer: Assets, Packages, ProjectSettings (and EXE, the build). Then open it in Unity and watch Library, Logs, Temp and UserSettings appear. None of those are needed to save your work. Before submitting, delete them; and always keep a backup copy so you can recover if you delete the wrong thing. At minimum, fork the course repository so you see updates.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Size only fixes the height. Resize the Game window and the height stays the same while the width follows the window's aspect ratio. So whether an object near the left or right edge is visible depends on the window shape, not only on the camera. The worked example deliberately uses a 4:3 window; work one more example aloud if there's time (e.g., Size 30 in a square window: 60 × 60).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steps, in order: divide the image's pixels by Pixels Per Unit to get the size at Scale 1, then multiply by the Transform Scale. Pixels Per Unit is set on the texture (in the Project window); Scale is set on the object (in the Inspector). If a PNG won't drop onto a SpriteRenderer's Sprite field, its Texture Type is not Sprite (2D and UI): change it and click Apply.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Demonstrate: press Play, select GreenUp and delete it, then stop the game; it comes back. This catches everyone at least once. A Playmode tint (a strong color) makes it obvious when you are in Play mode. Also make sure students know how to build: a PC EXE (shared as a zip of the whole build folder) and WebGL (slow to build; needs a web server to run; see the WebGL section of the Unity help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object in the scene is a GameObject (the entity); its look and behavior come from its components, and your scripts are components too. Unity's systems call your code: Awake() on all objects first, so Awake() is where to set up what other scripts need in their Start(). Because a script is a component, attaching GreenArrowBehavior to two sprites makes two independent instances, and both move. Finally, example 1.2 moves by kDelta each frame, so its speed depends on the frame rate; Module 2 expresses speed in units per second with Time.smoothDeltaTime.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a minute per question, or have them vote. Answers are on slide 10: 1 b, 2 c, 3 b. These practice the same skills as Quiz 1 (world size, sprite size, call order) with different numbers, so they don't give away quiz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on the next slide: 4 b, 5 b. Question 5 previews Module 2: moving a fixed amount per frame makes speed depend on the frame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question 5, Module 2 expresses speed in units per second and multiplies by Time.smoothDeltaTime, so the speed is the same on every computer.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 students: don't waste time editing the game while it's running, and keep a backup before deleting folders. The full Module 1 notes, with every step, stay on the course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7F8FA"/>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267420"/>
            <a:ext cx="10566400" cy="467320"/>
          </a:xfrm>
          <a:prstGeom prst="rect">
            <a:avLst/>
          </a:prstGeom>
          <a:noFill/>
          <a:ln/>
        </p:spPr>
        <p:txBody>
          <a:bodyPr wrap="square" lIns="0" tIns="0" rIns="0" bIns="0" rtlCol="0" anchor="t"/>
          <a:lstStyle>
            <a:lvl1pPr algn="l" indent="0" marL="0">
              <a:lnSpc>
                <a:spcPct val="115000"/>
              </a:lnSpc>
              <a:buNone/>
              <a:defRPr lang="en-US" sz="3200" dirty="0">
                <a:solidFill>
                  <a:srgbClr val="1D2330"/>
                </a:solidFill>
                <a:latin typeface="Arial" pitchFamily="34" charset="0"/>
                <a:ea typeface="Arial" pitchFamily="34" charset="-122"/>
                <a:cs typeface="Arial"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2039541"/>
            <a:ext cx="10566400" cy="4005659"/>
          </a:xfrm>
          <a:prstGeom prst="rect">
            <a:avLst/>
          </a:prstGeom>
          <a:noFill/>
          <a:ln/>
        </p:spPr>
        <p:txBody>
          <a:bodyPr wrap="square" lIns="0" tIns="0" rIns="0" bIns="0" rtlCol="0" anchor="t"/>
          <a:lstStyle>
            <a:lvl1pPr algn="l" indent="0" marL="0">
              <a:lnSpc>
                <a:spcPct val="140000"/>
              </a:lnSpc>
              <a:buNone/>
              <a:defRPr lang="en-US" sz="1600" dirty="0">
                <a:solidFill>
                  <a:srgbClr val="1D2330"/>
                </a:solidFill>
                <a:latin typeface="Arial" pitchFamily="34" charset="0"/>
                <a:ea typeface="Arial" pitchFamily="34" charset="-122"/>
                <a:cs typeface="Arial"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8FA"/>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267420"/>
            <a:ext cx="10566400" cy="467320"/>
          </a:xfrm>
          <a:prstGeom prst="rect">
            <a:avLst/>
          </a:prstGeom>
          <a:noFill/>
          <a:ln/>
        </p:spPr>
        <p:txBody>
          <a:bodyPr wrap="square" lIns="0" tIns="0" rIns="0" bIns="0" rtlCol="0" anchor="t"/>
          <a:lstStyle>
            <a:lvl1pPr algn="l" indent="0" marL="0">
              <a:lnSpc>
                <a:spcPct val="115000"/>
              </a:lnSpc>
              <a:buNone/>
              <a:defRPr lang="en-US" sz="3200" dirty="0">
                <a:solidFill>
                  <a:srgbClr val="1D2330"/>
                </a:solidFill>
                <a:latin typeface="Arial" pitchFamily="34" charset="0"/>
                <a:ea typeface="Arial" pitchFamily="34" charset="-122"/>
                <a:cs typeface="Arial"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2039541"/>
            <a:ext cx="10566400" cy="4005659"/>
          </a:xfrm>
          <a:prstGeom prst="rect">
            <a:avLst/>
          </a:prstGeom>
          <a:noFill/>
          <a:ln/>
        </p:spPr>
        <p:txBody>
          <a:bodyPr wrap="square" lIns="0" tIns="0" rIns="0" bIns="0" rtlCol="0" anchor="t"/>
          <a:lstStyle>
            <a:lvl1pPr algn="l" indent="0" marL="0">
              <a:lnSpc>
                <a:spcPct val="140000"/>
              </a:lnSpc>
              <a:buNone/>
              <a:defRPr lang="en-US" sz="1600" dirty="0">
                <a:solidFill>
                  <a:srgbClr val="1D2330"/>
                </a:solidFill>
                <a:latin typeface="Arial" pitchFamily="34" charset="0"/>
                <a:ea typeface="Arial" pitchFamily="34" charset="-122"/>
                <a:cs typeface="Arial"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2.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myuwbclasses.github.io/IntroGameDevelopment/Classnotes/Module-1/Self_Exercise/Self-PracticeEX1.htm" TargetMode="External"/><Relationship Id="rId2" Type="http://schemas.openxmlformats.org/officeDocument/2006/relationships/hyperlink" Target="https://myuwbclasses.github.io/IntroGameDevelopment/Classnotes/Module-1/WebGL-Builds/Self-EX/index.html" TargetMode="External"/><Relationship Id="rId3" Type="http://schemas.openxmlformats.org/officeDocument/2006/relationships/slideLayout" Target="../slideLayouts/slideLayout2.xml"/><Relationship Id="rId4"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F6FDF"/>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2F6FDF"/>
              </a:gs>
              <a:gs pos="100000">
                <a:srgbClr val="6A4FD8"/>
              </a:gs>
            </a:gsLst>
            <a:lin ang="2700000" scaled="0"/>
          </a:gradFill>
          <a:ln/>
        </p:spPr>
      </p:sp>
      <p:sp>
        <p:nvSpPr>
          <p:cNvPr id="3" name="Text 1"/>
          <p:cNvSpPr/>
          <p:nvPr/>
        </p:nvSpPr>
        <p:spPr>
          <a:xfrm>
            <a:off x="812800" y="2044055"/>
            <a:ext cx="10883392" cy="309860"/>
          </a:xfrm>
          <a:prstGeom prst="rect">
            <a:avLst/>
          </a:prstGeom>
          <a:noFill/>
          <a:ln/>
        </p:spPr>
        <p:txBody>
          <a:bodyPr wrap="square" lIns="0" tIns="0" rIns="0" bIns="0" rtlCol="0" anchor="t">
            <a:normAutofit/>
          </a:bodyPr>
          <a:lstStyle/>
          <a:p>
            <a:pPr algn="l" indent="0" marL="0">
              <a:lnSpc>
                <a:spcPts val="2240"/>
              </a:lnSpc>
              <a:buNone/>
            </a:pPr>
            <a:r>
              <a:rPr lang="en-US" sz="1600" b="1" spc="200" kern="0" dirty="0">
                <a:solidFill>
                  <a:srgbClr val="E4E9FB"/>
                </a:solidFill>
                <a:latin typeface="Arial" pitchFamily="34" charset="0"/>
                <a:ea typeface="Arial" pitchFamily="34" charset="-122"/>
                <a:cs typeface="Arial" pitchFamily="34" charset="-120"/>
              </a:rPr>
              <a:t>INTRO GAME DEVELOPMENT · UNITY</a:t>
            </a:r>
            <a:endParaRPr lang="en-US" sz="1600" dirty="0"/>
          </a:p>
        </p:txBody>
      </p:sp>
      <p:sp>
        <p:nvSpPr>
          <p:cNvPr id="4" name="Text 2"/>
          <p:cNvSpPr/>
          <p:nvPr>
            <p:ph type="title"/>
          </p:nvPr>
        </p:nvSpPr>
        <p:spPr>
          <a:xfrm>
            <a:off x="812800" y="2582515"/>
            <a:ext cx="10883392" cy="1625600"/>
          </a:xfrm>
          <a:prstGeom prst="rect">
            <a:avLst/>
          </a:prstGeom>
          <a:noFill/>
          <a:ln/>
        </p:spPr>
        <p:txBody>
          <a:bodyPr wrap="square" lIns="0" tIns="0" rIns="0" bIns="0" rtlCol="0" anchor="t">
            <a:normAutofit/>
          </a:bodyPr>
          <a:lstStyle/>
          <a:p>
            <a:pPr algn="l" indent="0" marL="0">
              <a:lnSpc>
                <a:spcPts val="6300"/>
              </a:lnSpc>
              <a:buNone/>
            </a:pPr>
            <a:r>
              <a:rPr lang="en-US" sz="6000" b="1" i="0" spc="-100" kern="0" dirty="0">
                <a:solidFill>
                  <a:srgbClr val="F7F8FC"/>
                </a:solidFill>
                <a:latin typeface="Arial" pitchFamily="34" charset="0"/>
                <a:ea typeface="Arial" pitchFamily="34" charset="-122"/>
                <a:cs typeface="Arial" pitchFamily="34" charset="-120"/>
              </a:rPr>
              <a:t>Module 1</a:t>
            </a:r>
            <a:endParaRPr lang="en-US" sz="6000" dirty="0"/>
          </a:p>
          <a:p>
            <a:pPr algn="l" indent="0" marL="0">
              <a:lnSpc>
                <a:spcPts val="6300"/>
              </a:lnSpc>
              <a:buNone/>
            </a:pPr>
            <a:r>
              <a:rPr lang="en-US" sz="6000" b="1" i="0" spc="-100" kern="0" dirty="0">
                <a:solidFill>
                  <a:srgbClr val="F7F8FC"/>
                </a:solidFill>
                <a:latin typeface="Arial" pitchFamily="34" charset="0"/>
                <a:ea typeface="Arial" pitchFamily="34" charset="-122"/>
                <a:cs typeface="Arial" pitchFamily="34" charset="-120"/>
              </a:rPr>
              <a:t>Summary</a:t>
            </a:r>
            <a:endParaRPr lang="en-US" sz="6000" dirty="0"/>
          </a:p>
        </p:txBody>
      </p:sp>
      <p:sp>
        <p:nvSpPr>
          <p:cNvPr id="5" name="Text 3"/>
          <p:cNvSpPr/>
          <p:nvPr/>
        </p:nvSpPr>
        <p:spPr>
          <a:xfrm>
            <a:off x="812800" y="4436715"/>
            <a:ext cx="8371840" cy="402580"/>
          </a:xfrm>
          <a:prstGeom prst="rect">
            <a:avLst/>
          </a:prstGeom>
          <a:noFill/>
          <a:ln/>
        </p:spPr>
        <p:txBody>
          <a:bodyPr wrap="square" lIns="0" tIns="0" rIns="0" bIns="0" rtlCol="0" anchor="t">
            <a:normAutofit/>
          </a:bodyPr>
          <a:lstStyle/>
          <a:p>
            <a:pPr algn="l" indent="0" marL="0">
              <a:lnSpc>
                <a:spcPts val="2970"/>
              </a:lnSpc>
              <a:buNone/>
            </a:pPr>
            <a:r>
              <a:rPr lang="en-US" sz="2200" dirty="0">
                <a:solidFill>
                  <a:srgbClr val="EEF1FC"/>
                </a:solidFill>
                <a:latin typeface="Arial" pitchFamily="34" charset="0"/>
                <a:ea typeface="Arial" pitchFamily="34" charset="-122"/>
                <a:cs typeface="Arial" pitchFamily="34" charset="-120"/>
              </a:rPr>
              <a:t>Introduction + Warm Up: the key ideas, and a quick self-check</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KEY TAKEAWAYS</a:t>
            </a:r>
            <a:endParaRPr lang="en-US" sz="1200" dirty="0"/>
          </a:p>
        </p:txBody>
      </p:sp>
      <p:sp>
        <p:nvSpPr>
          <p:cNvPr id="3" name="Text 1"/>
          <p:cNvSpPr/>
          <p:nvPr>
            <p:ph type="title"/>
          </p:nvPr>
        </p:nvSpPr>
        <p:spPr>
          <a:xfrm>
            <a:off x="812800" y="12801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Module 1 in six lines</a:t>
            </a:r>
            <a:endParaRPr lang="en-US" sz="3200" dirty="0"/>
          </a:p>
        </p:txBody>
      </p:sp>
      <p:sp>
        <p:nvSpPr>
          <p:cNvPr id="4" name="Shape 2"/>
          <p:cNvSpPr/>
          <p:nvPr/>
        </p:nvSpPr>
        <p:spPr>
          <a:xfrm>
            <a:off x="815975" y="2004616"/>
            <a:ext cx="5276850" cy="825500"/>
          </a:xfrm>
          <a:prstGeom prst="roundRect">
            <a:avLst>
              <a:gd name="adj" fmla="val 13462"/>
            </a:avLst>
          </a:prstGeom>
          <a:solidFill>
            <a:srgbClr val="FDFDFE"/>
          </a:solidFill>
          <a:ln w="6350">
            <a:solidFill>
              <a:srgbClr val="DFE3EC"/>
            </a:solidFill>
            <a:prstDash val="solid"/>
          </a:ln>
        </p:spPr>
      </p:sp>
      <p:sp>
        <p:nvSpPr>
          <p:cNvPr id="5" name="Text 3"/>
          <p:cNvSpPr/>
          <p:nvPr/>
        </p:nvSpPr>
        <p:spPr>
          <a:xfrm>
            <a:off x="1022350" y="223956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2A5FC4"/>
                </a:solidFill>
                <a:latin typeface="Courier New" pitchFamily="49" charset="0"/>
                <a:ea typeface="Courier New" pitchFamily="49" charset="-122"/>
                <a:cs typeface="Courier New" pitchFamily="49" charset="-120"/>
              </a:rPr>
              <a:t>1</a:t>
            </a:r>
            <a:endParaRPr lang="en-US" sz="2000" dirty="0"/>
          </a:p>
        </p:txBody>
      </p:sp>
      <p:sp>
        <p:nvSpPr>
          <p:cNvPr id="6" name="Text 4"/>
          <p:cNvSpPr/>
          <p:nvPr/>
        </p:nvSpPr>
        <p:spPr>
          <a:xfrm>
            <a:off x="1327200" y="2160191"/>
            <a:ext cx="469602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Save three folders: </a:t>
            </a:r>
            <a:r>
              <a:rPr lang="en-US" sz="1500" b="1" dirty="0">
                <a:solidFill>
                  <a:srgbClr val="1D2330"/>
                </a:solidFill>
                <a:latin typeface="Arial" pitchFamily="34" charset="0"/>
                <a:ea typeface="Arial" pitchFamily="34" charset="-122"/>
                <a:cs typeface="Arial" pitchFamily="34" charset="-120"/>
              </a:rPr>
              <a:t>Assets, Packages, ProjectSettings</a:t>
            </a:r>
            <a:r>
              <a:rPr lang="en-US" sz="1500" dirty="0">
                <a:solidFill>
                  <a:srgbClr val="1D2330"/>
                </a:solidFill>
                <a:latin typeface="Arial" pitchFamily="34" charset="0"/>
                <a:ea typeface="Arial" pitchFamily="34" charset="-122"/>
                <a:cs typeface="Arial" pitchFamily="34" charset="-120"/>
              </a:rPr>
              <a:t>.</a:t>
            </a:r>
            <a:endParaRPr lang="en-US" sz="1500" dirty="0"/>
          </a:p>
        </p:txBody>
      </p:sp>
      <p:sp>
        <p:nvSpPr>
          <p:cNvPr id="7" name="Shape 5"/>
          <p:cNvSpPr/>
          <p:nvPr/>
        </p:nvSpPr>
        <p:spPr>
          <a:xfrm>
            <a:off x="6099175" y="2004616"/>
            <a:ext cx="5276850" cy="825500"/>
          </a:xfrm>
          <a:prstGeom prst="roundRect">
            <a:avLst>
              <a:gd name="adj" fmla="val 13462"/>
            </a:avLst>
          </a:prstGeom>
          <a:solidFill>
            <a:srgbClr val="FDFDFE"/>
          </a:solidFill>
          <a:ln w="6350">
            <a:solidFill>
              <a:srgbClr val="DFE3EC"/>
            </a:solidFill>
            <a:prstDash val="solid"/>
          </a:ln>
        </p:spPr>
      </p:sp>
      <p:sp>
        <p:nvSpPr>
          <p:cNvPr id="8" name="Text 6"/>
          <p:cNvSpPr/>
          <p:nvPr/>
        </p:nvSpPr>
        <p:spPr>
          <a:xfrm>
            <a:off x="6305550" y="223956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2A5FC4"/>
                </a:solidFill>
                <a:latin typeface="Courier New" pitchFamily="49" charset="0"/>
                <a:ea typeface="Courier New" pitchFamily="49" charset="-122"/>
                <a:cs typeface="Courier New" pitchFamily="49" charset="-120"/>
              </a:rPr>
              <a:t>2</a:t>
            </a:r>
            <a:endParaRPr lang="en-US" sz="2000" dirty="0"/>
          </a:p>
        </p:txBody>
      </p:sp>
      <p:sp>
        <p:nvSpPr>
          <p:cNvPr id="9" name="Text 7"/>
          <p:cNvSpPr/>
          <p:nvPr/>
        </p:nvSpPr>
        <p:spPr>
          <a:xfrm>
            <a:off x="6610400" y="2160191"/>
            <a:ext cx="469602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The camera sets the world: </a:t>
            </a:r>
            <a:r>
              <a:rPr lang="en-US" sz="1500" b="1" dirty="0">
                <a:solidFill>
                  <a:srgbClr val="1D2330"/>
                </a:solidFill>
                <a:latin typeface="Arial" pitchFamily="34" charset="0"/>
                <a:ea typeface="Arial" pitchFamily="34" charset="-122"/>
                <a:cs typeface="Arial" pitchFamily="34" charset="-120"/>
              </a:rPr>
              <a:t>height = 2 × Size</a:t>
            </a:r>
            <a:r>
              <a:rPr lang="en-US" sz="1500" dirty="0">
                <a:solidFill>
                  <a:srgbClr val="1D2330"/>
                </a:solidFill>
                <a:latin typeface="Arial" pitchFamily="34" charset="0"/>
                <a:ea typeface="Arial" pitchFamily="34" charset="-122"/>
                <a:cs typeface="Arial" pitchFamily="34" charset="-120"/>
              </a:rPr>
              <a:t>, </a:t>
            </a:r>
            <a:r>
              <a:rPr lang="en-US" sz="1500" b="1" dirty="0">
                <a:solidFill>
                  <a:srgbClr val="1D2330"/>
                </a:solidFill>
                <a:latin typeface="Arial" pitchFamily="34" charset="0"/>
                <a:ea typeface="Arial" pitchFamily="34" charset="-122"/>
                <a:cs typeface="Arial" pitchFamily="34" charset="-120"/>
              </a:rPr>
              <a:t>width = height × aspect ratio</a:t>
            </a:r>
            <a:r>
              <a:rPr lang="en-US" sz="1500" dirty="0">
                <a:solidFill>
                  <a:srgbClr val="1D2330"/>
                </a:solidFill>
                <a:latin typeface="Arial" pitchFamily="34" charset="0"/>
                <a:ea typeface="Arial" pitchFamily="34" charset="-122"/>
                <a:cs typeface="Arial" pitchFamily="34" charset="-120"/>
              </a:rPr>
              <a:t>.</a:t>
            </a:r>
            <a:endParaRPr lang="en-US" sz="1500" dirty="0"/>
          </a:p>
        </p:txBody>
      </p:sp>
      <p:sp>
        <p:nvSpPr>
          <p:cNvPr id="10" name="Shape 8"/>
          <p:cNvSpPr/>
          <p:nvPr/>
        </p:nvSpPr>
        <p:spPr>
          <a:xfrm>
            <a:off x="815975" y="2836466"/>
            <a:ext cx="5276850" cy="825500"/>
          </a:xfrm>
          <a:prstGeom prst="roundRect">
            <a:avLst>
              <a:gd name="adj" fmla="val 13462"/>
            </a:avLst>
          </a:prstGeom>
          <a:solidFill>
            <a:srgbClr val="FDFDFE"/>
          </a:solidFill>
          <a:ln w="6350">
            <a:solidFill>
              <a:srgbClr val="DFE3EC"/>
            </a:solidFill>
            <a:prstDash val="solid"/>
          </a:ln>
        </p:spPr>
      </p:sp>
      <p:sp>
        <p:nvSpPr>
          <p:cNvPr id="11" name="Text 9"/>
          <p:cNvSpPr/>
          <p:nvPr/>
        </p:nvSpPr>
        <p:spPr>
          <a:xfrm>
            <a:off x="1022350" y="307141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2A5FC4"/>
                </a:solidFill>
                <a:latin typeface="Courier New" pitchFamily="49" charset="0"/>
                <a:ea typeface="Courier New" pitchFamily="49" charset="-122"/>
                <a:cs typeface="Courier New" pitchFamily="49" charset="-120"/>
              </a:rPr>
              <a:t>3</a:t>
            </a:r>
            <a:endParaRPr lang="en-US" sz="2000" dirty="0"/>
          </a:p>
        </p:txBody>
      </p:sp>
      <p:sp>
        <p:nvSpPr>
          <p:cNvPr id="12" name="Text 10"/>
          <p:cNvSpPr/>
          <p:nvPr/>
        </p:nvSpPr>
        <p:spPr>
          <a:xfrm>
            <a:off x="1327200" y="3120628"/>
            <a:ext cx="4696028" cy="282575"/>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Sprite size = </a:t>
            </a:r>
            <a:r>
              <a:rPr lang="en-US" sz="1500" b="1" dirty="0">
                <a:solidFill>
                  <a:srgbClr val="1D2330"/>
                </a:solidFill>
                <a:latin typeface="Arial" pitchFamily="34" charset="0"/>
                <a:ea typeface="Arial" pitchFamily="34" charset="-122"/>
                <a:cs typeface="Arial" pitchFamily="34" charset="-120"/>
              </a:rPr>
              <a:t>pixels ÷ Pixels Per Unit × Scale</a:t>
            </a:r>
            <a:r>
              <a:rPr lang="en-US" sz="1500" dirty="0">
                <a:solidFill>
                  <a:srgbClr val="1D2330"/>
                </a:solidFill>
                <a:latin typeface="Arial" pitchFamily="34" charset="0"/>
                <a:ea typeface="Arial" pitchFamily="34" charset="-122"/>
                <a:cs typeface="Arial" pitchFamily="34" charset="-120"/>
              </a:rPr>
              <a:t>.</a:t>
            </a:r>
            <a:endParaRPr lang="en-US" sz="1500" dirty="0"/>
          </a:p>
        </p:txBody>
      </p:sp>
      <p:sp>
        <p:nvSpPr>
          <p:cNvPr id="13" name="Shape 11"/>
          <p:cNvSpPr/>
          <p:nvPr/>
        </p:nvSpPr>
        <p:spPr>
          <a:xfrm>
            <a:off x="6099175" y="2836466"/>
            <a:ext cx="5276850" cy="825500"/>
          </a:xfrm>
          <a:prstGeom prst="roundRect">
            <a:avLst>
              <a:gd name="adj" fmla="val 13462"/>
            </a:avLst>
          </a:prstGeom>
          <a:solidFill>
            <a:srgbClr val="FDFDFE"/>
          </a:solidFill>
          <a:ln w="6350">
            <a:solidFill>
              <a:srgbClr val="DFE3EC"/>
            </a:solidFill>
            <a:prstDash val="solid"/>
          </a:ln>
        </p:spPr>
      </p:sp>
      <p:sp>
        <p:nvSpPr>
          <p:cNvPr id="14" name="Text 12"/>
          <p:cNvSpPr/>
          <p:nvPr/>
        </p:nvSpPr>
        <p:spPr>
          <a:xfrm>
            <a:off x="6305550" y="307141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2A5FC4"/>
                </a:solidFill>
                <a:latin typeface="Courier New" pitchFamily="49" charset="0"/>
                <a:ea typeface="Courier New" pitchFamily="49" charset="-122"/>
                <a:cs typeface="Courier New" pitchFamily="49" charset="-120"/>
              </a:rPr>
              <a:t>4</a:t>
            </a:r>
            <a:endParaRPr lang="en-US" sz="2000" dirty="0"/>
          </a:p>
        </p:txBody>
      </p:sp>
      <p:sp>
        <p:nvSpPr>
          <p:cNvPr id="15" name="Text 13"/>
          <p:cNvSpPr/>
          <p:nvPr/>
        </p:nvSpPr>
        <p:spPr>
          <a:xfrm>
            <a:off x="6610400" y="2992041"/>
            <a:ext cx="469602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Changes made in </a:t>
            </a:r>
            <a:r>
              <a:rPr lang="en-US" sz="1500" b="1" dirty="0">
                <a:solidFill>
                  <a:srgbClr val="1D2330"/>
                </a:solidFill>
                <a:latin typeface="Arial" pitchFamily="34" charset="0"/>
                <a:ea typeface="Arial" pitchFamily="34" charset="-122"/>
                <a:cs typeface="Arial" pitchFamily="34" charset="-120"/>
              </a:rPr>
              <a:t>Play mode are thrown away</a:t>
            </a:r>
            <a:r>
              <a:rPr lang="en-US" sz="1500" dirty="0">
                <a:solidFill>
                  <a:srgbClr val="1D2330"/>
                </a:solidFill>
                <a:latin typeface="Arial" pitchFamily="34" charset="0"/>
                <a:ea typeface="Arial" pitchFamily="34" charset="-122"/>
                <a:cs typeface="Arial" pitchFamily="34" charset="-120"/>
              </a:rPr>
              <a:t> when you stop.</a:t>
            </a:r>
            <a:endParaRPr lang="en-US" sz="1500" dirty="0"/>
          </a:p>
        </p:txBody>
      </p:sp>
      <p:sp>
        <p:nvSpPr>
          <p:cNvPr id="16" name="Shape 14"/>
          <p:cNvSpPr/>
          <p:nvPr/>
        </p:nvSpPr>
        <p:spPr>
          <a:xfrm>
            <a:off x="815975" y="3668316"/>
            <a:ext cx="5276850" cy="825500"/>
          </a:xfrm>
          <a:prstGeom prst="roundRect">
            <a:avLst>
              <a:gd name="adj" fmla="val 13462"/>
            </a:avLst>
          </a:prstGeom>
          <a:solidFill>
            <a:srgbClr val="FDFDFE"/>
          </a:solidFill>
          <a:ln w="6350">
            <a:solidFill>
              <a:srgbClr val="DFE3EC"/>
            </a:solidFill>
            <a:prstDash val="solid"/>
          </a:ln>
        </p:spPr>
      </p:sp>
      <p:sp>
        <p:nvSpPr>
          <p:cNvPr id="17" name="Text 15"/>
          <p:cNvSpPr/>
          <p:nvPr/>
        </p:nvSpPr>
        <p:spPr>
          <a:xfrm>
            <a:off x="1022350" y="390326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6A4FD8"/>
                </a:solidFill>
                <a:latin typeface="Courier New" pitchFamily="49" charset="0"/>
                <a:ea typeface="Courier New" pitchFamily="49" charset="-122"/>
                <a:cs typeface="Courier New" pitchFamily="49" charset="-120"/>
              </a:rPr>
              <a:t>5</a:t>
            </a:r>
            <a:endParaRPr lang="en-US" sz="2000" dirty="0"/>
          </a:p>
        </p:txBody>
      </p:sp>
      <p:sp>
        <p:nvSpPr>
          <p:cNvPr id="18" name="Text 16"/>
          <p:cNvSpPr/>
          <p:nvPr/>
        </p:nvSpPr>
        <p:spPr>
          <a:xfrm>
            <a:off x="1327200" y="3823891"/>
            <a:ext cx="469602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A GameObject is an entity; its </a:t>
            </a:r>
            <a:r>
              <a:rPr lang="en-US" sz="1500" b="1" dirty="0">
                <a:solidFill>
                  <a:srgbClr val="1D2330"/>
                </a:solidFill>
                <a:latin typeface="Arial" pitchFamily="34" charset="0"/>
                <a:ea typeface="Arial" pitchFamily="34" charset="-122"/>
                <a:cs typeface="Arial" pitchFamily="34" charset="-120"/>
              </a:rPr>
              <a:t>components</a:t>
            </a:r>
            <a:r>
              <a:rPr lang="en-US" sz="1500" dirty="0">
                <a:solidFill>
                  <a:srgbClr val="1D2330"/>
                </a:solidFill>
                <a:latin typeface="Arial" pitchFamily="34" charset="0"/>
                <a:ea typeface="Arial" pitchFamily="34" charset="-122"/>
                <a:cs typeface="Arial" pitchFamily="34" charset="-120"/>
              </a:rPr>
              <a:t>, your scripts included, give it looks and behavior.</a:t>
            </a:r>
            <a:endParaRPr lang="en-US" sz="1500" dirty="0"/>
          </a:p>
        </p:txBody>
      </p:sp>
      <p:sp>
        <p:nvSpPr>
          <p:cNvPr id="19" name="Shape 17"/>
          <p:cNvSpPr/>
          <p:nvPr/>
        </p:nvSpPr>
        <p:spPr>
          <a:xfrm>
            <a:off x="6099175" y="3668316"/>
            <a:ext cx="5276850" cy="825500"/>
          </a:xfrm>
          <a:prstGeom prst="roundRect">
            <a:avLst>
              <a:gd name="adj" fmla="val 13462"/>
            </a:avLst>
          </a:prstGeom>
          <a:solidFill>
            <a:srgbClr val="FDFDFE"/>
          </a:solidFill>
          <a:ln w="6350">
            <a:solidFill>
              <a:srgbClr val="DFE3EC"/>
            </a:solidFill>
            <a:prstDash val="solid"/>
          </a:ln>
        </p:spPr>
      </p:sp>
      <p:sp>
        <p:nvSpPr>
          <p:cNvPr id="20" name="Text 18"/>
          <p:cNvSpPr/>
          <p:nvPr/>
        </p:nvSpPr>
        <p:spPr>
          <a:xfrm>
            <a:off x="6305550" y="390326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6A4FD8"/>
                </a:solidFill>
                <a:latin typeface="Courier New" pitchFamily="49" charset="0"/>
                <a:ea typeface="Courier New" pitchFamily="49" charset="-122"/>
                <a:cs typeface="Courier New" pitchFamily="49" charset="-120"/>
              </a:rPr>
              <a:t>6</a:t>
            </a:r>
            <a:endParaRPr lang="en-US" sz="2000" dirty="0"/>
          </a:p>
        </p:txBody>
      </p:sp>
      <p:sp>
        <p:nvSpPr>
          <p:cNvPr id="21" name="Text 19"/>
          <p:cNvSpPr/>
          <p:nvPr/>
        </p:nvSpPr>
        <p:spPr>
          <a:xfrm>
            <a:off x="6610400" y="3823891"/>
            <a:ext cx="469602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Unity calls </a:t>
            </a:r>
            <a:r>
              <a:rPr lang="en-US" sz="1500" b="1" dirty="0">
                <a:solidFill>
                  <a:srgbClr val="1D2330"/>
                </a:solidFill>
                <a:latin typeface="Arial" pitchFamily="34" charset="0"/>
                <a:ea typeface="Arial" pitchFamily="34" charset="-122"/>
                <a:cs typeface="Arial" pitchFamily="34" charset="-120"/>
              </a:rPr>
              <a:t>Awake()</a:t>
            </a:r>
            <a:r>
              <a:rPr lang="en-US" sz="1500" dirty="0">
                <a:solidFill>
                  <a:srgbClr val="1D2330"/>
                </a:solidFill>
                <a:latin typeface="Arial" pitchFamily="34" charset="0"/>
                <a:ea typeface="Arial" pitchFamily="34" charset="-122"/>
                <a:cs typeface="Arial" pitchFamily="34" charset="-120"/>
              </a:rPr>
              <a:t> on all, then </a:t>
            </a:r>
            <a:r>
              <a:rPr lang="en-US" sz="1500" b="1" dirty="0">
                <a:solidFill>
                  <a:srgbClr val="1D2330"/>
                </a:solidFill>
                <a:latin typeface="Arial" pitchFamily="34" charset="0"/>
                <a:ea typeface="Arial" pitchFamily="34" charset="-122"/>
                <a:cs typeface="Arial" pitchFamily="34" charset="-120"/>
              </a:rPr>
              <a:t>Start()</a:t>
            </a:r>
            <a:r>
              <a:rPr lang="en-US" sz="1500" dirty="0">
                <a:solidFill>
                  <a:srgbClr val="1D2330"/>
                </a:solidFill>
                <a:latin typeface="Arial" pitchFamily="34" charset="0"/>
                <a:ea typeface="Arial" pitchFamily="34" charset="-122"/>
                <a:cs typeface="Arial" pitchFamily="34" charset="-120"/>
              </a:rPr>
              <a:t> on all, then </a:t>
            </a:r>
            <a:r>
              <a:rPr lang="en-US" sz="1500" b="1" dirty="0">
                <a:solidFill>
                  <a:srgbClr val="1D2330"/>
                </a:solidFill>
                <a:latin typeface="Arial" pitchFamily="34" charset="0"/>
                <a:ea typeface="Arial" pitchFamily="34" charset="-122"/>
                <a:cs typeface="Arial" pitchFamily="34" charset="-120"/>
              </a:rPr>
              <a:t>Update()</a:t>
            </a:r>
            <a:r>
              <a:rPr lang="en-US" sz="1500" dirty="0">
                <a:solidFill>
                  <a:srgbClr val="1D2330"/>
                </a:solidFill>
                <a:latin typeface="Arial" pitchFamily="34" charset="0"/>
                <a:ea typeface="Arial" pitchFamily="34" charset="-122"/>
                <a:cs typeface="Arial" pitchFamily="34" charset="-120"/>
              </a:rPr>
              <a:t> every frame.</a:t>
            </a:r>
            <a:endParaRPr lang="en-US" sz="1500" dirty="0"/>
          </a:p>
        </p:txBody>
      </p:sp>
      <p:sp>
        <p:nvSpPr>
          <p:cNvPr id="22" name="Text 20"/>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1 · Summary · 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SETUP &amp; TOOLS</a:t>
            </a:r>
            <a:endParaRPr lang="en-US" sz="1200" dirty="0"/>
          </a:p>
        </p:txBody>
      </p:sp>
      <p:sp>
        <p:nvSpPr>
          <p:cNvPr id="3" name="Text 1"/>
          <p:cNvSpPr/>
          <p:nvPr>
            <p:ph type="title"/>
          </p:nvPr>
        </p:nvSpPr>
        <p:spPr>
          <a:xfrm>
            <a:off x="812800" y="12801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A Unity project needs only three folders</a:t>
            </a:r>
            <a:endParaRPr lang="en-US" sz="3200" dirty="0"/>
          </a:p>
        </p:txBody>
      </p:sp>
      <p:sp>
        <p:nvSpPr>
          <p:cNvPr id="4" name="Shape 2"/>
          <p:cNvSpPr/>
          <p:nvPr/>
        </p:nvSpPr>
        <p:spPr>
          <a:xfrm>
            <a:off x="815975" y="2004616"/>
            <a:ext cx="5175250" cy="2216051"/>
          </a:xfrm>
          <a:prstGeom prst="roundRect">
            <a:avLst>
              <a:gd name="adj" fmla="val 5588"/>
            </a:avLst>
          </a:prstGeom>
          <a:solidFill>
            <a:srgbClr val="FDFDFE"/>
          </a:solidFill>
          <a:ln w="6350">
            <a:solidFill>
              <a:srgbClr val="DFE3EC"/>
            </a:solidFill>
            <a:prstDash val="solid"/>
          </a:ln>
        </p:spPr>
      </p:sp>
      <p:sp>
        <p:nvSpPr>
          <p:cNvPr id="5" name="Text 3"/>
          <p:cNvSpPr/>
          <p:nvPr/>
        </p:nvSpPr>
        <p:spPr>
          <a:xfrm>
            <a:off x="1073150" y="2261791"/>
            <a:ext cx="4800727"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D2330"/>
                </a:solidFill>
                <a:latin typeface="Arial" pitchFamily="34" charset="0"/>
                <a:ea typeface="Arial" pitchFamily="34" charset="-122"/>
                <a:cs typeface="Arial" pitchFamily="34" charset="-120"/>
              </a:rPr>
              <a:t>Keep: save, push and submit these</a:t>
            </a:r>
            <a:endParaRPr lang="en-US" sz="1800" dirty="0"/>
          </a:p>
        </p:txBody>
      </p:sp>
      <p:sp>
        <p:nvSpPr>
          <p:cNvPr id="6" name="Text 4"/>
          <p:cNvSpPr/>
          <p:nvPr/>
        </p:nvSpPr>
        <p:spPr>
          <a:xfrm>
            <a:off x="1073150" y="2663081"/>
            <a:ext cx="1011039" cy="411460"/>
          </a:xfrm>
          <a:prstGeom prst="roundRect">
            <a:avLst>
              <a:gd name="adj" fmla="val 18519"/>
            </a:avLst>
          </a:prstGeom>
          <a:solidFill>
            <a:srgbClr val="E8F0FD"/>
          </a:solidFill>
          <a:ln/>
        </p:spPr>
        <p:txBody>
          <a:bodyPr wrap="none" lIns="0" tIns="0" rIns="0" bIns="0" rtlCol="0" anchor="ctr">
            <a:normAutofit/>
          </a:bodyPr>
          <a:lstStyle/>
          <a:p>
            <a:pPr algn="ctr" indent="0" marL="0">
              <a:lnSpc>
                <a:spcPts val="2240"/>
              </a:lnSpc>
              <a:buNone/>
            </a:pPr>
            <a:r>
              <a:rPr lang="en-US" sz="1600" dirty="0">
                <a:solidFill>
                  <a:srgbClr val="1F4FA8"/>
                </a:solidFill>
                <a:latin typeface="Courier New" pitchFamily="49" charset="0"/>
                <a:ea typeface="Courier New" pitchFamily="49" charset="-122"/>
                <a:cs typeface="Courier New" pitchFamily="49" charset="-120"/>
              </a:rPr>
              <a:t>Assets</a:t>
            </a:r>
            <a:endParaRPr lang="en-US" sz="1600" dirty="0"/>
          </a:p>
        </p:txBody>
      </p:sp>
      <p:sp>
        <p:nvSpPr>
          <p:cNvPr id="7" name="Text 5"/>
          <p:cNvSpPr/>
          <p:nvPr/>
        </p:nvSpPr>
        <p:spPr>
          <a:xfrm>
            <a:off x="2185789" y="2663081"/>
            <a:ext cx="1254919" cy="411460"/>
          </a:xfrm>
          <a:prstGeom prst="roundRect">
            <a:avLst>
              <a:gd name="adj" fmla="val 18519"/>
            </a:avLst>
          </a:prstGeom>
          <a:solidFill>
            <a:srgbClr val="E8F0FD"/>
          </a:solidFill>
          <a:ln/>
        </p:spPr>
        <p:txBody>
          <a:bodyPr wrap="none" lIns="0" tIns="0" rIns="0" bIns="0" rtlCol="0" anchor="ctr">
            <a:normAutofit/>
          </a:bodyPr>
          <a:lstStyle/>
          <a:p>
            <a:pPr algn="ctr" indent="0" marL="0">
              <a:lnSpc>
                <a:spcPts val="2240"/>
              </a:lnSpc>
              <a:buNone/>
            </a:pPr>
            <a:r>
              <a:rPr lang="en-US" sz="1600" dirty="0">
                <a:solidFill>
                  <a:srgbClr val="1F4FA8"/>
                </a:solidFill>
                <a:latin typeface="Courier New" pitchFamily="49" charset="0"/>
                <a:ea typeface="Courier New" pitchFamily="49" charset="-122"/>
                <a:cs typeface="Courier New" pitchFamily="49" charset="-120"/>
              </a:rPr>
              <a:t>Packages</a:t>
            </a:r>
            <a:endParaRPr lang="en-US" sz="1600" dirty="0"/>
          </a:p>
        </p:txBody>
      </p:sp>
      <p:sp>
        <p:nvSpPr>
          <p:cNvPr id="8" name="Text 6"/>
          <p:cNvSpPr/>
          <p:nvPr/>
        </p:nvSpPr>
        <p:spPr>
          <a:xfrm>
            <a:off x="3542308" y="2663081"/>
            <a:ext cx="2108498" cy="411460"/>
          </a:xfrm>
          <a:prstGeom prst="roundRect">
            <a:avLst>
              <a:gd name="adj" fmla="val 18519"/>
            </a:avLst>
          </a:prstGeom>
          <a:solidFill>
            <a:srgbClr val="E8F0FD"/>
          </a:solidFill>
          <a:ln/>
        </p:spPr>
        <p:txBody>
          <a:bodyPr wrap="none" lIns="0" tIns="0" rIns="0" bIns="0" rtlCol="0" anchor="ctr">
            <a:normAutofit/>
          </a:bodyPr>
          <a:lstStyle/>
          <a:p>
            <a:pPr algn="ctr" indent="0" marL="0">
              <a:lnSpc>
                <a:spcPts val="2240"/>
              </a:lnSpc>
              <a:buNone/>
            </a:pPr>
            <a:r>
              <a:rPr lang="en-US" sz="1600" dirty="0">
                <a:solidFill>
                  <a:srgbClr val="1F4FA8"/>
                </a:solidFill>
                <a:latin typeface="Courier New" pitchFamily="49" charset="0"/>
                <a:ea typeface="Courier New" pitchFamily="49" charset="-122"/>
                <a:cs typeface="Courier New" pitchFamily="49" charset="-120"/>
              </a:rPr>
              <a:t>ProjectSettings</a:t>
            </a:r>
            <a:endParaRPr lang="en-US" sz="1600" dirty="0"/>
          </a:p>
        </p:txBody>
      </p:sp>
      <p:sp>
        <p:nvSpPr>
          <p:cNvPr id="10" name="Text 8"/>
          <p:cNvSpPr/>
          <p:nvPr/>
        </p:nvSpPr>
        <p:spPr>
          <a:xfrm>
            <a:off x="1073150" y="3714601"/>
            <a:ext cx="4800727"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F586A"/>
                </a:solidFill>
                <a:latin typeface="Arial" pitchFamily="34" charset="0"/>
                <a:ea typeface="Arial" pitchFamily="34" charset="-122"/>
                <a:cs typeface="Arial" pitchFamily="34" charset="-120"/>
              </a:rPr>
              <a:t>Your work lives in Assets.</a:t>
            </a:r>
            <a:endParaRPr lang="en-US" sz="1400" dirty="0"/>
          </a:p>
        </p:txBody>
      </p:sp>
      <p:sp>
        <p:nvSpPr>
          <p:cNvPr id="11" name="Shape 9"/>
          <p:cNvSpPr/>
          <p:nvPr/>
        </p:nvSpPr>
        <p:spPr>
          <a:xfrm>
            <a:off x="6200775" y="2004616"/>
            <a:ext cx="5175250" cy="2216051"/>
          </a:xfrm>
          <a:prstGeom prst="roundRect">
            <a:avLst>
              <a:gd name="adj" fmla="val 5588"/>
            </a:avLst>
          </a:prstGeom>
          <a:solidFill>
            <a:srgbClr val="FDFDFE"/>
          </a:solidFill>
          <a:ln w="6350">
            <a:solidFill>
              <a:srgbClr val="DFE3EC"/>
            </a:solidFill>
            <a:prstDash val="solid"/>
          </a:ln>
        </p:spPr>
      </p:sp>
      <p:sp>
        <p:nvSpPr>
          <p:cNvPr id="12" name="Text 10"/>
          <p:cNvSpPr/>
          <p:nvPr/>
        </p:nvSpPr>
        <p:spPr>
          <a:xfrm>
            <a:off x="6457950" y="2261791"/>
            <a:ext cx="4800727"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D2330"/>
                </a:solidFill>
                <a:latin typeface="Arial" pitchFamily="34" charset="0"/>
                <a:ea typeface="Arial" pitchFamily="34" charset="-122"/>
                <a:cs typeface="Arial" pitchFamily="34" charset="-120"/>
              </a:rPr>
              <a:t>Skip: not needed, or Unity regenerates these</a:t>
            </a:r>
            <a:endParaRPr lang="en-US" sz="1800" dirty="0"/>
          </a:p>
        </p:txBody>
      </p:sp>
      <p:sp>
        <p:nvSpPr>
          <p:cNvPr id="13" name="Text 11"/>
          <p:cNvSpPr/>
          <p:nvPr/>
        </p:nvSpPr>
        <p:spPr>
          <a:xfrm>
            <a:off x="6457950" y="2663081"/>
            <a:ext cx="1132979" cy="411460"/>
          </a:xfrm>
          <a:prstGeom prst="roundRect">
            <a:avLst>
              <a:gd name="adj" fmla="val 18519"/>
            </a:avLst>
          </a:prstGeom>
          <a:solidFill>
            <a:srgbClr val="ECEEF3"/>
          </a:solidFill>
          <a:ln/>
        </p:spPr>
        <p:txBody>
          <a:bodyPr wrap="none" lIns="0" tIns="0" rIns="0" bIns="0" rtlCol="0" anchor="ctr">
            <a:normAutofit/>
          </a:bodyPr>
          <a:lstStyle/>
          <a:p>
            <a:pPr algn="ctr" indent="0" marL="0">
              <a:lnSpc>
                <a:spcPts val="2240"/>
              </a:lnSpc>
              <a:buNone/>
            </a:pPr>
            <a:r>
              <a:rPr lang="en-US" sz="1600" dirty="0">
                <a:solidFill>
                  <a:srgbClr val="4F586A"/>
                </a:solidFill>
                <a:latin typeface="Courier New" pitchFamily="49" charset="0"/>
                <a:ea typeface="Courier New" pitchFamily="49" charset="-122"/>
                <a:cs typeface="Courier New" pitchFamily="49" charset="-120"/>
              </a:rPr>
              <a:t>Library</a:t>
            </a:r>
            <a:endParaRPr lang="en-US" sz="1600" dirty="0"/>
          </a:p>
        </p:txBody>
      </p:sp>
      <p:sp>
        <p:nvSpPr>
          <p:cNvPr id="14" name="Text 12"/>
          <p:cNvSpPr/>
          <p:nvPr/>
        </p:nvSpPr>
        <p:spPr>
          <a:xfrm>
            <a:off x="7692529" y="2663081"/>
            <a:ext cx="767159" cy="411460"/>
          </a:xfrm>
          <a:prstGeom prst="roundRect">
            <a:avLst>
              <a:gd name="adj" fmla="val 18519"/>
            </a:avLst>
          </a:prstGeom>
          <a:solidFill>
            <a:srgbClr val="ECEEF3"/>
          </a:solidFill>
          <a:ln/>
        </p:spPr>
        <p:txBody>
          <a:bodyPr wrap="none" lIns="0" tIns="0" rIns="0" bIns="0" rtlCol="0" anchor="ctr">
            <a:normAutofit/>
          </a:bodyPr>
          <a:lstStyle/>
          <a:p>
            <a:pPr algn="ctr" indent="0" marL="0">
              <a:lnSpc>
                <a:spcPts val="2240"/>
              </a:lnSpc>
              <a:buNone/>
            </a:pPr>
            <a:r>
              <a:rPr lang="en-US" sz="1600" dirty="0">
                <a:solidFill>
                  <a:srgbClr val="4F586A"/>
                </a:solidFill>
                <a:latin typeface="Courier New" pitchFamily="49" charset="0"/>
                <a:ea typeface="Courier New" pitchFamily="49" charset="-122"/>
                <a:cs typeface="Courier New" pitchFamily="49" charset="-120"/>
              </a:rPr>
              <a:t>Temp</a:t>
            </a:r>
            <a:endParaRPr lang="en-US" sz="1600" dirty="0"/>
          </a:p>
        </p:txBody>
      </p:sp>
      <p:sp>
        <p:nvSpPr>
          <p:cNvPr id="15" name="Text 13"/>
          <p:cNvSpPr/>
          <p:nvPr/>
        </p:nvSpPr>
        <p:spPr>
          <a:xfrm>
            <a:off x="8561288" y="2663081"/>
            <a:ext cx="767159" cy="411460"/>
          </a:xfrm>
          <a:prstGeom prst="roundRect">
            <a:avLst>
              <a:gd name="adj" fmla="val 18519"/>
            </a:avLst>
          </a:prstGeom>
          <a:solidFill>
            <a:srgbClr val="ECEEF3"/>
          </a:solidFill>
          <a:ln/>
        </p:spPr>
        <p:txBody>
          <a:bodyPr wrap="none" lIns="0" tIns="0" rIns="0" bIns="0" rtlCol="0" anchor="ctr">
            <a:normAutofit/>
          </a:bodyPr>
          <a:lstStyle/>
          <a:p>
            <a:pPr algn="ctr" indent="0" marL="0">
              <a:lnSpc>
                <a:spcPts val="2240"/>
              </a:lnSpc>
              <a:buNone/>
            </a:pPr>
            <a:r>
              <a:rPr lang="en-US" sz="1600" dirty="0">
                <a:solidFill>
                  <a:srgbClr val="4F586A"/>
                </a:solidFill>
                <a:latin typeface="Courier New" pitchFamily="49" charset="0"/>
                <a:ea typeface="Courier New" pitchFamily="49" charset="-122"/>
                <a:cs typeface="Courier New" pitchFamily="49" charset="-120"/>
              </a:rPr>
              <a:t>Logs</a:t>
            </a:r>
            <a:endParaRPr lang="en-US" sz="1600" dirty="0"/>
          </a:p>
        </p:txBody>
      </p:sp>
      <p:sp>
        <p:nvSpPr>
          <p:cNvPr id="16" name="Text 14"/>
          <p:cNvSpPr/>
          <p:nvPr/>
        </p:nvSpPr>
        <p:spPr>
          <a:xfrm>
            <a:off x="9430048" y="2663081"/>
            <a:ext cx="645220" cy="411460"/>
          </a:xfrm>
          <a:prstGeom prst="roundRect">
            <a:avLst>
              <a:gd name="adj" fmla="val 18519"/>
            </a:avLst>
          </a:prstGeom>
          <a:solidFill>
            <a:srgbClr val="ECEEF3"/>
          </a:solidFill>
          <a:ln/>
        </p:spPr>
        <p:txBody>
          <a:bodyPr wrap="none" lIns="0" tIns="0" rIns="0" bIns="0" rtlCol="0" anchor="ctr">
            <a:normAutofit/>
          </a:bodyPr>
          <a:lstStyle/>
          <a:p>
            <a:pPr algn="ctr" indent="0" marL="0">
              <a:lnSpc>
                <a:spcPts val="2240"/>
              </a:lnSpc>
              <a:buNone/>
            </a:pPr>
            <a:r>
              <a:rPr lang="en-US" sz="1600" dirty="0">
                <a:solidFill>
                  <a:srgbClr val="4F586A"/>
                </a:solidFill>
                <a:latin typeface="Courier New" pitchFamily="49" charset="0"/>
                <a:ea typeface="Courier New" pitchFamily="49" charset="-122"/>
                <a:cs typeface="Courier New" pitchFamily="49" charset="-120"/>
              </a:rPr>
              <a:t>obj</a:t>
            </a:r>
            <a:endParaRPr lang="en-US" sz="1600" dirty="0"/>
          </a:p>
        </p:txBody>
      </p:sp>
      <p:sp>
        <p:nvSpPr>
          <p:cNvPr id="17" name="Text 15"/>
          <p:cNvSpPr/>
          <p:nvPr/>
        </p:nvSpPr>
        <p:spPr>
          <a:xfrm>
            <a:off x="6457950" y="3176141"/>
            <a:ext cx="1011039" cy="411460"/>
          </a:xfrm>
          <a:prstGeom prst="roundRect">
            <a:avLst>
              <a:gd name="adj" fmla="val 18519"/>
            </a:avLst>
          </a:prstGeom>
          <a:solidFill>
            <a:srgbClr val="ECEEF3"/>
          </a:solidFill>
          <a:ln/>
        </p:spPr>
        <p:txBody>
          <a:bodyPr wrap="none" lIns="0" tIns="0" rIns="0" bIns="0" rtlCol="0" anchor="ctr">
            <a:normAutofit/>
          </a:bodyPr>
          <a:lstStyle/>
          <a:p>
            <a:pPr algn="ctr" indent="0" marL="0">
              <a:lnSpc>
                <a:spcPts val="2240"/>
              </a:lnSpc>
              <a:buNone/>
            </a:pPr>
            <a:r>
              <a:rPr lang="en-US" sz="1600" dirty="0">
                <a:solidFill>
                  <a:srgbClr val="4F586A"/>
                </a:solidFill>
                <a:latin typeface="Courier New" pitchFamily="49" charset="0"/>
                <a:ea typeface="Courier New" pitchFamily="49" charset="-122"/>
                <a:cs typeface="Courier New" pitchFamily="49" charset="-120"/>
              </a:rPr>
              <a:t>Builds</a:t>
            </a:r>
            <a:endParaRPr lang="en-US" sz="1600" dirty="0"/>
          </a:p>
        </p:txBody>
      </p:sp>
      <p:sp>
        <p:nvSpPr>
          <p:cNvPr id="18" name="Text 16"/>
          <p:cNvSpPr/>
          <p:nvPr/>
        </p:nvSpPr>
        <p:spPr>
          <a:xfrm>
            <a:off x="7570589" y="3176141"/>
            <a:ext cx="645220" cy="411460"/>
          </a:xfrm>
          <a:prstGeom prst="roundRect">
            <a:avLst>
              <a:gd name="adj" fmla="val 18519"/>
            </a:avLst>
          </a:prstGeom>
          <a:solidFill>
            <a:srgbClr val="ECEEF3"/>
          </a:solidFill>
          <a:ln/>
        </p:spPr>
        <p:txBody>
          <a:bodyPr wrap="none" lIns="0" tIns="0" rIns="0" bIns="0" rtlCol="0" anchor="ctr">
            <a:normAutofit/>
          </a:bodyPr>
          <a:lstStyle/>
          <a:p>
            <a:pPr algn="ctr" indent="0" marL="0">
              <a:lnSpc>
                <a:spcPts val="2240"/>
              </a:lnSpc>
              <a:buNone/>
            </a:pPr>
            <a:r>
              <a:rPr lang="en-US" sz="1600" dirty="0">
                <a:solidFill>
                  <a:srgbClr val="4F586A"/>
                </a:solidFill>
                <a:latin typeface="Courier New" pitchFamily="49" charset="0"/>
                <a:ea typeface="Courier New" pitchFamily="49" charset="-122"/>
                <a:cs typeface="Courier New" pitchFamily="49" charset="-120"/>
              </a:rPr>
              <a:t>.vs</a:t>
            </a:r>
            <a:endParaRPr lang="en-US" sz="1600" dirty="0"/>
          </a:p>
        </p:txBody>
      </p:sp>
      <p:sp>
        <p:nvSpPr>
          <p:cNvPr id="19" name="Text 17"/>
          <p:cNvSpPr/>
          <p:nvPr/>
        </p:nvSpPr>
        <p:spPr>
          <a:xfrm>
            <a:off x="8317409" y="3176141"/>
            <a:ext cx="1132979" cy="411460"/>
          </a:xfrm>
          <a:prstGeom prst="roundRect">
            <a:avLst>
              <a:gd name="adj" fmla="val 18519"/>
            </a:avLst>
          </a:prstGeom>
          <a:solidFill>
            <a:srgbClr val="ECEEF3"/>
          </a:solidFill>
          <a:ln/>
        </p:spPr>
        <p:txBody>
          <a:bodyPr wrap="none" lIns="0" tIns="0" rIns="0" bIns="0" rtlCol="0" anchor="ctr">
            <a:normAutofit/>
          </a:bodyPr>
          <a:lstStyle/>
          <a:p>
            <a:pPr algn="ctr" indent="0" marL="0">
              <a:lnSpc>
                <a:spcPts val="2240"/>
              </a:lnSpc>
              <a:buNone/>
            </a:pPr>
            <a:r>
              <a:rPr lang="en-US" sz="1600" dirty="0">
                <a:solidFill>
                  <a:srgbClr val="4F586A"/>
                </a:solidFill>
                <a:latin typeface="Courier New" pitchFamily="49" charset="0"/>
                <a:ea typeface="Courier New" pitchFamily="49" charset="-122"/>
                <a:cs typeface="Courier New" pitchFamily="49" charset="-120"/>
              </a:rPr>
              <a:t>.vscode</a:t>
            </a:r>
            <a:endParaRPr lang="en-US" sz="1600" dirty="0"/>
          </a:p>
        </p:txBody>
      </p:sp>
      <p:sp>
        <p:nvSpPr>
          <p:cNvPr id="9" name="Text 7"/>
          <p:cNvSpPr/>
          <p:nvPr/>
        </p:nvSpPr>
        <p:spPr>
          <a:xfrm>
            <a:off x="9551988" y="3176141"/>
            <a:ext cx="1742678" cy="411460"/>
          </a:xfrm>
          <a:prstGeom prst="roundRect">
            <a:avLst>
              <a:gd name="adj" fmla="val 18519"/>
            </a:avLst>
          </a:prstGeom>
          <a:solidFill>
            <a:srgbClr val="ECEEF3"/>
          </a:solidFill>
          <a:ln/>
        </p:spPr>
        <p:txBody>
          <a:bodyPr wrap="none" lIns="0" tIns="0" rIns="0" bIns="0" rtlCol="0" anchor="ctr">
            <a:normAutofit/>
          </a:bodyPr>
          <a:lstStyle/>
          <a:p>
            <a:pPr algn="ctr" indent="0" marL="0">
              <a:lnSpc>
                <a:spcPts val="2240"/>
              </a:lnSpc>
              <a:buNone/>
            </a:pPr>
            <a:r>
              <a:rPr lang="en-US" sz="1600" dirty="0">
                <a:solidFill>
                  <a:srgbClr val="4F586A"/>
                </a:solidFill>
                <a:latin typeface="Courier New" pitchFamily="49" charset="0"/>
                <a:ea typeface="Courier New" pitchFamily="49" charset="-122"/>
                <a:cs typeface="Courier New" pitchFamily="49" charset="-120"/>
              </a:rPr>
              <a:t>UserSettings</a:t>
            </a:r>
            <a:endParaRPr lang="en-US" sz="1600" dirty="0"/>
          </a:p>
        </p:txBody>
      </p:sp>
      <p:sp>
        <p:nvSpPr>
          <p:cNvPr id="20" name="Text 18"/>
          <p:cNvSpPr/>
          <p:nvPr/>
        </p:nvSpPr>
        <p:spPr>
          <a:xfrm>
            <a:off x="6457950" y="3714601"/>
            <a:ext cx="4800727"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F586A"/>
                </a:solidFill>
                <a:latin typeface="Arial" pitchFamily="34" charset="0"/>
                <a:ea typeface="Arial" pitchFamily="34" charset="-122"/>
                <a:cs typeface="Arial" pitchFamily="34" charset="-120"/>
              </a:rPr>
              <a:t>Library can be too large to push to GitHub.</a:t>
            </a:r>
            <a:endParaRPr lang="en-US" sz="1400" dirty="0"/>
          </a:p>
        </p:txBody>
      </p:sp>
      <p:sp>
        <p:nvSpPr>
          <p:cNvPr id="21" name="Shape 19"/>
          <p:cNvSpPr/>
          <p:nvPr/>
        </p:nvSpPr>
        <p:spPr>
          <a:xfrm>
            <a:off x="812800" y="4477841"/>
            <a:ext cx="10566400" cy="819150"/>
          </a:xfrm>
          <a:prstGeom prst="roundRect">
            <a:avLst>
              <a:gd name="adj" fmla="val 12403"/>
            </a:avLst>
          </a:prstGeom>
          <a:solidFill>
            <a:srgbClr val="FDF5E6"/>
          </a:solidFill>
          <a:ln/>
        </p:spPr>
      </p:sp>
      <p:sp>
        <p:nvSpPr>
          <p:cNvPr id="22" name="Shape 20"/>
          <p:cNvSpPr/>
          <p:nvPr/>
        </p:nvSpPr>
        <p:spPr>
          <a:xfrm>
            <a:off x="812800" y="4477841"/>
            <a:ext cx="10566400" cy="819150"/>
          </a:xfrm>
          <a:custGeom>
            <a:avLst/>
            <a:gdLst/>
            <a:ahLst/>
            <a:cxnLst/>
            <a:rect l="l" t="t" r="r" b="b"/>
            <a:pathLst>
              <a:path w="10566400" h="819150">
                <a:moveTo>
                  <a:pt x="101600" y="819150"/>
                </a:moveTo>
                <a:lnTo>
                  <a:pt x="101600" y="819150"/>
                </a:lnTo>
                <a:arcTo hR="101600" wR="101600" stAng="5400000" swAng="5400000"/>
                <a:lnTo>
                  <a:pt x="0" y="101600"/>
                </a:lnTo>
                <a:arcTo hR="101600" wR="101600" stAng="10800000" swAng="5400000"/>
                <a:lnTo>
                  <a:pt x="101600" y="0"/>
                </a:lnTo>
                <a:arcTo hR="101600" wR="50800" stAng="16200000" swAng="-5400000"/>
                <a:lnTo>
                  <a:pt x="50800" y="717550"/>
                </a:lnTo>
                <a:arcTo hR="101600" wR="50800" stAng="10800000" swAng="-5400000"/>
                <a:close/>
              </a:path>
            </a:pathLst>
          </a:custGeom>
          <a:solidFill>
            <a:srgbClr val="B7791F"/>
          </a:solidFill>
          <a:ln/>
        </p:spPr>
      </p:sp>
      <p:pic>
        <p:nvPicPr>
          <p:cNvPr id="23" name="Image 0" descr="Warning">    </p:cNvPr>
          <p:cNvPicPr>
            <a:picLocks noChangeAspect="1"/>
          </p:cNvPicPr>
          <p:nvPr/>
        </p:nvPicPr>
        <p:blipFill>
          <a:blip r:embed="rId1"/>
          <a:srcRect l="-655" r="-655" t="0" b="0"/>
          <a:stretch/>
        </p:blipFill>
        <p:spPr>
          <a:xfrm>
            <a:off x="1066800" y="4760416"/>
            <a:ext cx="218728" cy="254000"/>
          </a:xfrm>
          <a:prstGeom prst="rect">
            <a:avLst/>
          </a:prstGeom>
        </p:spPr>
      </p:pic>
      <p:sp>
        <p:nvSpPr>
          <p:cNvPr id="24" name="Text 21"/>
          <p:cNvSpPr/>
          <p:nvPr/>
        </p:nvSpPr>
        <p:spPr>
          <a:xfrm>
            <a:off x="1412528" y="4630241"/>
            <a:ext cx="10056376" cy="539750"/>
          </a:xfrm>
          <a:prstGeom prst="rect">
            <a:avLst/>
          </a:prstGeom>
          <a:noFill/>
          <a:ln/>
        </p:spPr>
        <p:txBody>
          <a:bodyPr wrap="square" lIns="0" tIns="0" rIns="0" bIns="0" rtlCol="0" anchor="t">
            <a:normAutofit/>
          </a:bodyPr>
          <a:lstStyle/>
          <a:p>
            <a:pPr algn="l" indent="0" marL="0">
              <a:lnSpc>
                <a:spcPts val="2025"/>
              </a:lnSpc>
              <a:buNone/>
            </a:pPr>
            <a:r>
              <a:rPr lang="en-US" sz="1500" b="1" dirty="0">
                <a:solidFill>
                  <a:srgbClr val="3D2A08"/>
                </a:solidFill>
                <a:latin typeface="Arial" pitchFamily="34" charset="0"/>
                <a:ea typeface="Arial" pitchFamily="34" charset="-122"/>
                <a:cs typeface="Arial" pitchFamily="34" charset="-120"/>
              </a:rPr>
              <a:t>Pick one Unity version (6000.3.11f1) and don't update it during the class.</a:t>
            </a:r>
            <a:r>
              <a:rPr lang="en-US" sz="1500" dirty="0">
                <a:solidFill>
                  <a:srgbClr val="3D2A08"/>
                </a:solidFill>
                <a:latin typeface="Arial" pitchFamily="34" charset="0"/>
                <a:ea typeface="Arial" pitchFamily="34" charset="-122"/>
                <a:cs typeface="Arial" pitchFamily="34" charset="-120"/>
              </a:rPr>
              <a:t> Version changes mid-project are a major cause of delay.</a:t>
            </a:r>
            <a:endParaRPr lang="en-US" sz="1500" dirty="0"/>
          </a:p>
        </p:txBody>
      </p:sp>
      <p:sp>
        <p:nvSpPr>
          <p:cNvPr id="25" name="Text 2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1 · Summary · 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THE 2D CAMERA</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The Main Camera decides how big the world is</a:t>
            </a:r>
            <a:endParaRPr lang="en-US" sz="3200" dirty="0"/>
          </a:p>
        </p:txBody>
      </p:sp>
      <p:sp>
        <p:nvSpPr>
          <p:cNvPr id="4" name="Shape 2"/>
          <p:cNvSpPr/>
          <p:nvPr/>
        </p:nvSpPr>
        <p:spPr>
          <a:xfrm>
            <a:off x="1778000" y="2153841"/>
            <a:ext cx="4038600" cy="2260600"/>
          </a:xfrm>
          <a:prstGeom prst="roundRect">
            <a:avLst>
              <a:gd name="adj" fmla="val 1685"/>
            </a:avLst>
          </a:prstGeom>
          <a:solidFill>
            <a:srgbClr val="E8F0FD"/>
          </a:solidFill>
          <a:ln w="25400">
            <a:solidFill>
              <a:srgbClr val="2A5FC4"/>
            </a:solidFill>
            <a:prstDash val="solid"/>
          </a:ln>
        </p:spPr>
      </p:sp>
      <p:sp>
        <p:nvSpPr>
          <p:cNvPr id="5" name="Text 3"/>
          <p:cNvSpPr/>
          <p:nvPr/>
        </p:nvSpPr>
        <p:spPr>
          <a:xfrm>
            <a:off x="762000" y="2026841"/>
            <a:ext cx="876300" cy="274290"/>
          </a:xfrm>
          <a:prstGeom prst="rect">
            <a:avLst/>
          </a:prstGeom>
          <a:noFill/>
          <a:ln/>
        </p:spPr>
        <p:txBody>
          <a:bodyPr wrap="square" lIns="0" tIns="0" rIns="0" bIns="0" rtlCol="0" anchor="t">
            <a:normAutofit/>
          </a:bodyPr>
          <a:lstStyle/>
          <a:p>
            <a:pPr algn="r" indent="0" marL="0">
              <a:lnSpc>
                <a:spcPts val="1960"/>
              </a:lnSpc>
              <a:buNone/>
            </a:pPr>
            <a:r>
              <a:rPr lang="en-US" sz="1400" dirty="0">
                <a:solidFill>
                  <a:srgbClr val="1F4FA8"/>
                </a:solidFill>
                <a:latin typeface="Courier New" pitchFamily="49" charset="0"/>
                <a:ea typeface="Courier New" pitchFamily="49" charset="-122"/>
                <a:cs typeface="Courier New" pitchFamily="49" charset="-120"/>
              </a:rPr>
              <a:t>+Size</a:t>
            </a:r>
            <a:endParaRPr lang="en-US" sz="1400" dirty="0"/>
          </a:p>
        </p:txBody>
      </p:sp>
      <p:sp>
        <p:nvSpPr>
          <p:cNvPr id="6" name="Text 4"/>
          <p:cNvSpPr/>
          <p:nvPr/>
        </p:nvSpPr>
        <p:spPr>
          <a:xfrm>
            <a:off x="762000" y="4185841"/>
            <a:ext cx="876300" cy="274290"/>
          </a:xfrm>
          <a:prstGeom prst="rect">
            <a:avLst/>
          </a:prstGeom>
          <a:noFill/>
          <a:ln/>
        </p:spPr>
        <p:txBody>
          <a:bodyPr wrap="square" lIns="0" tIns="0" rIns="0" bIns="0" rtlCol="0" anchor="t">
            <a:normAutofit/>
          </a:bodyPr>
          <a:lstStyle/>
          <a:p>
            <a:pPr algn="r" indent="0" marL="0">
              <a:lnSpc>
                <a:spcPts val="1960"/>
              </a:lnSpc>
              <a:buNone/>
            </a:pPr>
            <a:r>
              <a:rPr lang="en-US" sz="1400" dirty="0">
                <a:solidFill>
                  <a:srgbClr val="1F4FA8"/>
                </a:solidFill>
                <a:latin typeface="Courier New" pitchFamily="49" charset="0"/>
                <a:ea typeface="Courier New" pitchFamily="49" charset="-122"/>
                <a:cs typeface="Courier New" pitchFamily="49" charset="-120"/>
              </a:rPr>
              <a:t>−Size</a:t>
            </a:r>
            <a:endParaRPr lang="en-US" sz="1400" dirty="0"/>
          </a:p>
        </p:txBody>
      </p:sp>
      <p:pic>
        <p:nvPicPr>
          <p:cNvPr id="7" name="Image 0" descr="ellipse">    </p:cNvPr>
          <p:cNvPicPr>
            <a:picLocks noChangeAspect="1"/>
          </p:cNvPicPr>
          <p:nvPr/>
        </p:nvPicPr>
        <p:blipFill>
          <a:blip r:embed="rId1"/>
          <a:srcRect l="0" r="0" t="0" b="0"/>
          <a:stretch/>
        </p:blipFill>
        <p:spPr>
          <a:xfrm>
            <a:off x="3733800" y="3220641"/>
            <a:ext cx="127000" cy="127000"/>
          </a:xfrm>
          <a:prstGeom prst="rect">
            <a:avLst/>
          </a:prstGeom>
        </p:spPr>
      </p:pic>
      <p:sp>
        <p:nvSpPr>
          <p:cNvPr id="8" name="Text 5"/>
          <p:cNvSpPr/>
          <p:nvPr/>
        </p:nvSpPr>
        <p:spPr>
          <a:xfrm>
            <a:off x="3924300" y="3144441"/>
            <a:ext cx="132080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4FA8"/>
                </a:solidFill>
                <a:latin typeface="Courier New" pitchFamily="49" charset="0"/>
                <a:ea typeface="Courier New" pitchFamily="49" charset="-122"/>
                <a:cs typeface="Courier New" pitchFamily="49" charset="-120"/>
              </a:rPr>
              <a:t>(0, 0)</a:t>
            </a:r>
            <a:endParaRPr lang="en-US" sz="1400" dirty="0"/>
          </a:p>
        </p:txBody>
      </p:sp>
      <p:pic>
        <p:nvPicPr>
          <p:cNvPr id="9" name="Image 1" descr="connector">    </p:cNvPr>
          <p:cNvPicPr>
            <a:picLocks noChangeAspect="1"/>
          </p:cNvPicPr>
          <p:nvPr/>
        </p:nvPicPr>
        <p:blipFill>
          <a:blip r:embed="rId2"/>
          <a:srcRect l="0" r="0" t="0" b="0"/>
          <a:stretch/>
        </p:blipFill>
        <p:spPr>
          <a:xfrm>
            <a:off x="6032500" y="2090341"/>
            <a:ext cx="101600" cy="2387600"/>
          </a:xfrm>
          <a:prstGeom prst="rect">
            <a:avLst/>
          </a:prstGeom>
        </p:spPr>
      </p:pic>
      <p:sp>
        <p:nvSpPr>
          <p:cNvPr id="10" name="Text 6"/>
          <p:cNvSpPr/>
          <p:nvPr/>
        </p:nvSpPr>
        <p:spPr>
          <a:xfrm>
            <a:off x="6210300" y="3030141"/>
            <a:ext cx="749300" cy="48766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4F586A"/>
                </a:solidFill>
                <a:latin typeface="Courier New" pitchFamily="49" charset="0"/>
                <a:ea typeface="Courier New" pitchFamily="49" charset="-122"/>
                <a:cs typeface="Courier New" pitchFamily="49" charset="-120"/>
              </a:rPr>
              <a:t>2 × Size</a:t>
            </a:r>
            <a:endParaRPr lang="en-US" sz="1400" dirty="0"/>
          </a:p>
        </p:txBody>
      </p:sp>
      <p:sp>
        <p:nvSpPr>
          <p:cNvPr id="11" name="Text 7"/>
          <p:cNvSpPr/>
          <p:nvPr/>
        </p:nvSpPr>
        <p:spPr>
          <a:xfrm>
            <a:off x="1704340" y="4554141"/>
            <a:ext cx="4185920" cy="523180"/>
          </a:xfrm>
          <a:prstGeom prst="rect">
            <a:avLst/>
          </a:prstGeom>
          <a:noFill/>
          <a:ln/>
        </p:spPr>
        <p:txBody>
          <a:bodyPr wrap="square" lIns="0" tIns="0" rIns="0" bIns="0" rtlCol="0" anchor="t">
            <a:normAutofit/>
          </a:bodyPr>
          <a:lstStyle/>
          <a:p>
            <a:pPr algn="ctr" indent="0" marL="0">
              <a:lnSpc>
                <a:spcPts val="1960"/>
              </a:lnSpc>
              <a:buNone/>
            </a:pPr>
            <a:r>
              <a:rPr lang="en-US" sz="1400" dirty="0">
                <a:solidFill>
                  <a:srgbClr val="4F586A"/>
                </a:solidFill>
                <a:latin typeface="Arial" pitchFamily="34" charset="0"/>
                <a:ea typeface="Arial" pitchFamily="34" charset="-122"/>
                <a:cs typeface="Arial" pitchFamily="34" charset="-120"/>
              </a:rPr>
              <a:t>width = height × aspect ratio (window width ÷ height)</a:t>
            </a:r>
            <a:endParaRPr lang="en-US" sz="1400" dirty="0"/>
          </a:p>
        </p:txBody>
      </p:sp>
      <p:sp>
        <p:nvSpPr>
          <p:cNvPr id="12" name="Text 8"/>
          <p:cNvSpPr/>
          <p:nvPr/>
        </p:nvSpPr>
        <p:spPr>
          <a:xfrm>
            <a:off x="7264400" y="1950641"/>
            <a:ext cx="4238244" cy="5588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D2330"/>
                </a:solidFill>
                <a:latin typeface="Arial" pitchFamily="34" charset="0"/>
                <a:ea typeface="Arial" pitchFamily="34" charset="-122"/>
                <a:cs typeface="Arial" pitchFamily="34" charset="-120"/>
              </a:rPr>
              <a:t>Size</a:t>
            </a:r>
            <a:r>
              <a:rPr lang="en-US" sz="1500" dirty="0">
                <a:solidFill>
                  <a:srgbClr val="1D2330"/>
                </a:solidFill>
                <a:latin typeface="Arial" pitchFamily="34" charset="0"/>
                <a:ea typeface="Arial" pitchFamily="34" charset="-122"/>
                <a:cs typeface="Arial" pitchFamily="34" charset="-120"/>
              </a:rPr>
              <a:t> is the distance from the center to the top edge, in world units, not pixels.</a:t>
            </a:r>
            <a:endParaRPr lang="en-US" sz="1500" dirty="0"/>
          </a:p>
        </p:txBody>
      </p:sp>
      <p:sp>
        <p:nvSpPr>
          <p:cNvPr id="13" name="Shape 9"/>
          <p:cNvSpPr/>
          <p:nvPr/>
        </p:nvSpPr>
        <p:spPr>
          <a:xfrm>
            <a:off x="7264400" y="2661841"/>
            <a:ext cx="4114800" cy="1663502"/>
          </a:xfrm>
          <a:prstGeom prst="roundRect">
            <a:avLst>
              <a:gd name="adj" fmla="val 6108"/>
            </a:avLst>
          </a:prstGeom>
          <a:solidFill>
            <a:srgbClr val="E8F0FD"/>
          </a:solidFill>
          <a:ln/>
        </p:spPr>
      </p:sp>
      <p:sp>
        <p:nvSpPr>
          <p:cNvPr id="14" name="Text 10"/>
          <p:cNvSpPr/>
          <p:nvPr/>
        </p:nvSpPr>
        <p:spPr>
          <a:xfrm>
            <a:off x="7467600" y="2839641"/>
            <a:ext cx="381965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1F4FA8"/>
                </a:solidFill>
                <a:latin typeface="Arial" pitchFamily="34" charset="0"/>
                <a:ea typeface="Arial" pitchFamily="34" charset="-122"/>
                <a:cs typeface="Arial" pitchFamily="34" charset="-120"/>
              </a:rPr>
              <a:t>WORKED EXAMPLE</a:t>
            </a:r>
            <a:endParaRPr lang="en-US" sz="1200" dirty="0"/>
          </a:p>
        </p:txBody>
      </p:sp>
      <p:sp>
        <p:nvSpPr>
          <p:cNvPr id="15" name="Text 11"/>
          <p:cNvSpPr/>
          <p:nvPr/>
        </p:nvSpPr>
        <p:spPr>
          <a:xfrm>
            <a:off x="7467600" y="3116461"/>
            <a:ext cx="3819652" cy="105648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1D2330"/>
                </a:solidFill>
                <a:latin typeface="Arial" pitchFamily="34" charset="0"/>
                <a:ea typeface="Arial" pitchFamily="34" charset="-122"/>
                <a:cs typeface="Arial" pitchFamily="34" charset="-120"/>
              </a:rPr>
              <a:t>Size 100, window 1024 × 768</a:t>
            </a:r>
            <a:endParaRPr lang="en-US" sz="1400" dirty="0"/>
          </a:p>
          <a:p>
            <a:pPr algn="l" indent="0" marL="0">
              <a:lnSpc>
                <a:spcPts val="2030"/>
              </a:lnSpc>
              <a:buNone/>
            </a:pPr>
            <a:r>
              <a:rPr lang="en-US" sz="1400" dirty="0">
                <a:solidFill>
                  <a:srgbClr val="1D2330"/>
                </a:solidFill>
                <a:latin typeface="Arial" pitchFamily="34" charset="0"/>
                <a:ea typeface="Arial" pitchFamily="34" charset="-122"/>
                <a:cs typeface="Arial" pitchFamily="34" charset="-120"/>
              </a:rPr>
              <a:t>height = 2 × 100 = </a:t>
            </a:r>
            <a:r>
              <a:rPr lang="en-US" sz="1400" b="1" dirty="0">
                <a:solidFill>
                  <a:srgbClr val="1D2330"/>
                </a:solidFill>
                <a:latin typeface="Arial" pitchFamily="34" charset="0"/>
                <a:ea typeface="Arial" pitchFamily="34" charset="-122"/>
                <a:cs typeface="Arial" pitchFamily="34" charset="-120"/>
              </a:rPr>
              <a:t>200</a:t>
            </a:r>
            <a:endParaRPr lang="en-US" sz="1400" dirty="0"/>
          </a:p>
          <a:p>
            <a:pPr algn="l" indent="0" marL="0">
              <a:lnSpc>
                <a:spcPts val="2030"/>
              </a:lnSpc>
              <a:buNone/>
            </a:pPr>
            <a:r>
              <a:rPr lang="en-US" sz="1400" dirty="0">
                <a:solidFill>
                  <a:srgbClr val="1D2330"/>
                </a:solidFill>
                <a:latin typeface="Arial" pitchFamily="34" charset="0"/>
                <a:ea typeface="Arial" pitchFamily="34" charset="-122"/>
                <a:cs typeface="Arial" pitchFamily="34" charset="-120"/>
              </a:rPr>
              <a:t>width = 200 × 1024 ÷ 768 ≈ </a:t>
            </a:r>
            <a:r>
              <a:rPr lang="en-US" sz="1400" b="1" dirty="0">
                <a:solidFill>
                  <a:srgbClr val="1D2330"/>
                </a:solidFill>
                <a:latin typeface="Arial" pitchFamily="34" charset="0"/>
                <a:ea typeface="Arial" pitchFamily="34" charset="-122"/>
                <a:cs typeface="Arial" pitchFamily="34" charset="-120"/>
              </a:rPr>
              <a:t>267</a:t>
            </a:r>
            <a:endParaRPr lang="en-US" sz="1400" dirty="0"/>
          </a:p>
          <a:p>
            <a:pPr algn="l" indent="0" marL="0">
              <a:lnSpc>
                <a:spcPts val="2030"/>
              </a:lnSpc>
              <a:buNone/>
            </a:pPr>
            <a:r>
              <a:rPr lang="en-US" sz="1400" dirty="0">
                <a:solidFill>
                  <a:srgbClr val="1D2330"/>
                </a:solidFill>
                <a:latin typeface="Arial" pitchFamily="34" charset="0"/>
                <a:ea typeface="Arial" pitchFamily="34" charset="-122"/>
                <a:cs typeface="Arial" pitchFamily="34" charset="-120"/>
              </a:rPr>
              <a:t>x runs from about −133 to +133</a:t>
            </a:r>
            <a:endParaRPr lang="en-US" sz="1400" dirty="0"/>
          </a:p>
        </p:txBody>
      </p:sp>
      <p:sp>
        <p:nvSpPr>
          <p:cNvPr id="16" name="Text 1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1 · Summary · 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EF1F7"/>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TEXTURES AND SPRITES</a:t>
            </a:r>
            <a:endParaRPr lang="en-US" sz="1200" dirty="0"/>
          </a:p>
        </p:txBody>
      </p:sp>
      <p:sp>
        <p:nvSpPr>
          <p:cNvPr id="3" name="Text 1"/>
          <p:cNvSpPr/>
          <p:nvPr>
            <p:ph type="title"/>
          </p:nvPr>
        </p:nvSpPr>
        <p:spPr>
          <a:xfrm>
            <a:off x="812800" y="12801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How big a sprite is in the world</a:t>
            </a:r>
            <a:endParaRPr lang="en-US" sz="3200" dirty="0"/>
          </a:p>
        </p:txBody>
      </p:sp>
      <p:sp>
        <p:nvSpPr>
          <p:cNvPr id="4" name="Text 2"/>
          <p:cNvSpPr/>
          <p:nvPr/>
        </p:nvSpPr>
        <p:spPr>
          <a:xfrm>
            <a:off x="1446064" y="2001441"/>
            <a:ext cx="3277096" cy="736600"/>
          </a:xfrm>
          <a:prstGeom prst="rect">
            <a:avLst/>
          </a:prstGeom>
          <a:noFill/>
          <a:ln/>
        </p:spPr>
        <p:txBody>
          <a:bodyPr wrap="square" lIns="0" tIns="0" rIns="0" bIns="0" rtlCol="0" anchor="t">
            <a:normAutofit/>
          </a:bodyPr>
          <a:lstStyle/>
          <a:p>
            <a:pPr algn="l" indent="0" marL="0">
              <a:lnSpc>
                <a:spcPts val="5600"/>
              </a:lnSpc>
              <a:buNone/>
            </a:pPr>
            <a:r>
              <a:rPr lang="en-US" sz="4000" b="1" dirty="0">
                <a:solidFill>
                  <a:srgbClr val="1D2330"/>
                </a:solidFill>
                <a:latin typeface="Courier New" pitchFamily="49" charset="0"/>
                <a:ea typeface="Courier New" pitchFamily="49" charset="-122"/>
                <a:cs typeface="Courier New" pitchFamily="49" charset="-120"/>
              </a:rPr>
              <a:t>1000 × 500</a:t>
            </a:r>
            <a:endParaRPr lang="en-US" sz="4000" dirty="0"/>
          </a:p>
        </p:txBody>
      </p:sp>
      <p:sp>
        <p:nvSpPr>
          <p:cNvPr id="5" name="Text 3"/>
          <p:cNvSpPr/>
          <p:nvPr/>
        </p:nvSpPr>
        <p:spPr>
          <a:xfrm>
            <a:off x="2235041" y="2763441"/>
            <a:ext cx="1470541" cy="274290"/>
          </a:xfrm>
          <a:prstGeom prst="rect">
            <a:avLst/>
          </a:prstGeom>
          <a:noFill/>
          <a:ln/>
        </p:spPr>
        <p:txBody>
          <a:bodyPr wrap="square" lIns="0" tIns="0" rIns="0" bIns="0" rtlCol="0" anchor="t">
            <a:normAutofit/>
          </a:bodyPr>
          <a:lstStyle/>
          <a:p>
            <a:pPr algn="ctr" indent="0" marL="0">
              <a:lnSpc>
                <a:spcPts val="1960"/>
              </a:lnSpc>
              <a:buNone/>
            </a:pPr>
            <a:r>
              <a:rPr lang="en-US" sz="1400" dirty="0">
                <a:solidFill>
                  <a:srgbClr val="4F586A"/>
                </a:solidFill>
                <a:latin typeface="Arial" pitchFamily="34" charset="0"/>
                <a:ea typeface="Arial" pitchFamily="34" charset="-122"/>
                <a:cs typeface="Arial" pitchFamily="34" charset="-120"/>
              </a:rPr>
              <a:t>image, in pixels</a:t>
            </a:r>
            <a:endParaRPr lang="en-US" sz="1400" dirty="0"/>
          </a:p>
        </p:txBody>
      </p:sp>
      <p:sp>
        <p:nvSpPr>
          <p:cNvPr id="6" name="Text 4"/>
          <p:cNvSpPr/>
          <p:nvPr/>
        </p:nvSpPr>
        <p:spPr>
          <a:xfrm>
            <a:off x="4723160" y="2001441"/>
            <a:ext cx="1734319" cy="736600"/>
          </a:xfrm>
          <a:prstGeom prst="rect">
            <a:avLst/>
          </a:prstGeom>
          <a:noFill/>
          <a:ln/>
        </p:spPr>
        <p:txBody>
          <a:bodyPr wrap="square" lIns="0" tIns="0" rIns="0" bIns="0" rtlCol="0" anchor="t">
            <a:normAutofit/>
          </a:bodyPr>
          <a:lstStyle/>
          <a:p>
            <a:pPr algn="l" indent="0" marL="0">
              <a:lnSpc>
                <a:spcPts val="5600"/>
              </a:lnSpc>
              <a:buNone/>
            </a:pPr>
            <a:r>
              <a:rPr lang="en-US" sz="4000" b="1" dirty="0">
                <a:solidFill>
                  <a:srgbClr val="6A4FD8"/>
                </a:solidFill>
                <a:latin typeface="Courier New" pitchFamily="49" charset="0"/>
                <a:ea typeface="Courier New" pitchFamily="49" charset="-122"/>
                <a:cs typeface="Courier New" pitchFamily="49" charset="-120"/>
              </a:rPr>
              <a:t>÷ 100</a:t>
            </a:r>
            <a:endParaRPr lang="en-US" sz="4000" dirty="0"/>
          </a:p>
        </p:txBody>
      </p:sp>
      <p:sp>
        <p:nvSpPr>
          <p:cNvPr id="7" name="Text 5"/>
          <p:cNvSpPr/>
          <p:nvPr/>
        </p:nvSpPr>
        <p:spPr>
          <a:xfrm>
            <a:off x="4785702" y="2763441"/>
            <a:ext cx="1399163" cy="274290"/>
          </a:xfrm>
          <a:prstGeom prst="rect">
            <a:avLst/>
          </a:prstGeom>
          <a:noFill/>
          <a:ln/>
        </p:spPr>
        <p:txBody>
          <a:bodyPr wrap="square" lIns="0" tIns="0" rIns="0" bIns="0" rtlCol="0" anchor="t">
            <a:normAutofit/>
          </a:bodyPr>
          <a:lstStyle/>
          <a:p>
            <a:pPr algn="ctr" indent="0" marL="0">
              <a:lnSpc>
                <a:spcPts val="1960"/>
              </a:lnSpc>
              <a:buNone/>
            </a:pPr>
            <a:r>
              <a:rPr lang="en-US" sz="1400" dirty="0">
                <a:solidFill>
                  <a:srgbClr val="4F586A"/>
                </a:solidFill>
                <a:latin typeface="Arial" pitchFamily="34" charset="0"/>
                <a:ea typeface="Arial" pitchFamily="34" charset="-122"/>
                <a:cs typeface="Arial" pitchFamily="34" charset="-120"/>
              </a:rPr>
              <a:t>Pixels Per Unit</a:t>
            </a:r>
            <a:endParaRPr lang="en-US" sz="1400" dirty="0"/>
          </a:p>
        </p:txBody>
      </p:sp>
      <p:sp>
        <p:nvSpPr>
          <p:cNvPr id="8" name="Text 6"/>
          <p:cNvSpPr/>
          <p:nvPr/>
        </p:nvSpPr>
        <p:spPr>
          <a:xfrm>
            <a:off x="6576095" y="2001441"/>
            <a:ext cx="1097459" cy="736600"/>
          </a:xfrm>
          <a:prstGeom prst="rect">
            <a:avLst/>
          </a:prstGeom>
          <a:noFill/>
          <a:ln/>
        </p:spPr>
        <p:txBody>
          <a:bodyPr wrap="square" lIns="0" tIns="0" rIns="0" bIns="0" rtlCol="0" anchor="t">
            <a:normAutofit/>
          </a:bodyPr>
          <a:lstStyle/>
          <a:p>
            <a:pPr algn="ctr" indent="0" marL="0">
              <a:lnSpc>
                <a:spcPts val="5600"/>
              </a:lnSpc>
              <a:buNone/>
            </a:pPr>
            <a:r>
              <a:rPr lang="en-US" sz="4000" b="1" dirty="0">
                <a:solidFill>
                  <a:srgbClr val="6A4FD8"/>
                </a:solidFill>
                <a:latin typeface="Courier New" pitchFamily="49" charset="0"/>
                <a:ea typeface="Courier New" pitchFamily="49" charset="-122"/>
                <a:cs typeface="Courier New" pitchFamily="49" charset="-120"/>
              </a:rPr>
              <a:t>× 2</a:t>
            </a:r>
            <a:endParaRPr lang="en-US" sz="4000" dirty="0"/>
          </a:p>
        </p:txBody>
      </p:sp>
      <p:sp>
        <p:nvSpPr>
          <p:cNvPr id="9" name="Text 7"/>
          <p:cNvSpPr/>
          <p:nvPr/>
        </p:nvSpPr>
        <p:spPr>
          <a:xfrm>
            <a:off x="6476008" y="2763441"/>
            <a:ext cx="1557218"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F586A"/>
                </a:solidFill>
                <a:latin typeface="Arial" pitchFamily="34" charset="0"/>
                <a:ea typeface="Arial" pitchFamily="34" charset="-122"/>
                <a:cs typeface="Arial" pitchFamily="34" charset="-120"/>
              </a:rPr>
              <a:t>Transform Scale</a:t>
            </a:r>
            <a:endParaRPr lang="en-US" sz="1400" dirty="0"/>
          </a:p>
        </p:txBody>
      </p:sp>
      <p:sp>
        <p:nvSpPr>
          <p:cNvPr id="10" name="Text 8"/>
          <p:cNvSpPr/>
          <p:nvPr/>
        </p:nvSpPr>
        <p:spPr>
          <a:xfrm>
            <a:off x="8002290" y="2001441"/>
            <a:ext cx="3292376" cy="736600"/>
          </a:xfrm>
          <a:prstGeom prst="rect">
            <a:avLst/>
          </a:prstGeom>
          <a:noFill/>
          <a:ln/>
        </p:spPr>
        <p:txBody>
          <a:bodyPr wrap="square" lIns="0" tIns="0" rIns="0" bIns="0" rtlCol="0" anchor="t">
            <a:normAutofit/>
          </a:bodyPr>
          <a:lstStyle/>
          <a:p>
            <a:pPr algn="l" indent="0" marL="0">
              <a:lnSpc>
                <a:spcPts val="5600"/>
              </a:lnSpc>
              <a:buNone/>
            </a:pPr>
            <a:r>
              <a:rPr lang="en-US" sz="4000" b="1" dirty="0">
                <a:solidFill>
                  <a:srgbClr val="2A5FC4"/>
                </a:solidFill>
                <a:latin typeface="Courier New" pitchFamily="49" charset="0"/>
                <a:ea typeface="Courier New" pitchFamily="49" charset="-122"/>
                <a:cs typeface="Courier New" pitchFamily="49" charset="-120"/>
              </a:rPr>
              <a:t>= 20 × 10</a:t>
            </a:r>
            <a:endParaRPr lang="en-US" sz="4000" dirty="0"/>
          </a:p>
        </p:txBody>
      </p:sp>
      <p:sp>
        <p:nvSpPr>
          <p:cNvPr id="11" name="Text 9"/>
          <p:cNvSpPr/>
          <p:nvPr/>
        </p:nvSpPr>
        <p:spPr>
          <a:xfrm>
            <a:off x="8864198" y="2763441"/>
            <a:ext cx="1019830" cy="274290"/>
          </a:xfrm>
          <a:prstGeom prst="rect">
            <a:avLst/>
          </a:prstGeom>
          <a:noFill/>
          <a:ln/>
        </p:spPr>
        <p:txBody>
          <a:bodyPr wrap="square" lIns="0" tIns="0" rIns="0" bIns="0" rtlCol="0" anchor="t">
            <a:normAutofit/>
          </a:bodyPr>
          <a:lstStyle/>
          <a:p>
            <a:pPr algn="ctr" indent="0" marL="0">
              <a:lnSpc>
                <a:spcPts val="1960"/>
              </a:lnSpc>
              <a:buNone/>
            </a:pPr>
            <a:r>
              <a:rPr lang="en-US" sz="1400" dirty="0">
                <a:solidFill>
                  <a:srgbClr val="4F586A"/>
                </a:solidFill>
                <a:latin typeface="Arial" pitchFamily="34" charset="0"/>
                <a:ea typeface="Arial" pitchFamily="34" charset="-122"/>
                <a:cs typeface="Arial" pitchFamily="34" charset="-120"/>
              </a:rPr>
              <a:t>world units</a:t>
            </a:r>
            <a:endParaRPr lang="en-US" sz="1400" dirty="0"/>
          </a:p>
        </p:txBody>
      </p:sp>
      <p:sp>
        <p:nvSpPr>
          <p:cNvPr id="12" name="Shape 10"/>
          <p:cNvSpPr/>
          <p:nvPr/>
        </p:nvSpPr>
        <p:spPr>
          <a:xfrm>
            <a:off x="815975" y="3269506"/>
            <a:ext cx="3397250" cy="1466751"/>
          </a:xfrm>
          <a:prstGeom prst="roundRect">
            <a:avLst>
              <a:gd name="adj" fmla="val 8442"/>
            </a:avLst>
          </a:prstGeom>
          <a:solidFill>
            <a:srgbClr val="FDFDFE"/>
          </a:solidFill>
          <a:ln w="6350">
            <a:solidFill>
              <a:srgbClr val="DFE3EC"/>
            </a:solidFill>
            <a:prstDash val="solid"/>
          </a:ln>
        </p:spPr>
      </p:sp>
      <p:sp>
        <p:nvSpPr>
          <p:cNvPr id="13" name="Text 11"/>
          <p:cNvSpPr/>
          <p:nvPr/>
        </p:nvSpPr>
        <p:spPr>
          <a:xfrm>
            <a:off x="1022350" y="3475881"/>
            <a:ext cx="3074035"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D2330"/>
                </a:solidFill>
                <a:latin typeface="Arial" pitchFamily="34" charset="0"/>
                <a:ea typeface="Arial" pitchFamily="34" charset="-122"/>
                <a:cs typeface="Arial" pitchFamily="34" charset="-120"/>
              </a:rPr>
              <a:t>Import as a sprite</a:t>
            </a:r>
            <a:endParaRPr lang="en-US" sz="1600" dirty="0"/>
          </a:p>
        </p:txBody>
      </p:sp>
      <p:sp>
        <p:nvSpPr>
          <p:cNvPr id="14" name="Text 12"/>
          <p:cNvSpPr/>
          <p:nvPr/>
        </p:nvSpPr>
        <p:spPr>
          <a:xfrm>
            <a:off x="1022350" y="3783211"/>
            <a:ext cx="3074035"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F586A"/>
                </a:solidFill>
                <a:latin typeface="Arial" pitchFamily="34" charset="0"/>
                <a:ea typeface="Arial" pitchFamily="34" charset="-122"/>
                <a:cs typeface="Arial" pitchFamily="34" charset="-120"/>
              </a:rPr>
              <a:t>Texture Type must be </a:t>
            </a:r>
            <a:r>
              <a:rPr lang="en-US" sz="1400" b="1" dirty="0">
                <a:solidFill>
                  <a:srgbClr val="4F586A"/>
                </a:solidFill>
                <a:latin typeface="Arial" pitchFamily="34" charset="0"/>
                <a:ea typeface="Arial" pitchFamily="34" charset="-122"/>
                <a:cs typeface="Arial" pitchFamily="34" charset="-120"/>
              </a:rPr>
              <a:t>Sprite (2D and UI)</a:t>
            </a:r>
            <a:r>
              <a:rPr lang="en-US" sz="1400" dirty="0">
                <a:solidFill>
                  <a:srgbClr val="4F586A"/>
                </a:solidFill>
                <a:latin typeface="Arial" pitchFamily="34" charset="0"/>
                <a:ea typeface="Arial" pitchFamily="34" charset="-122"/>
                <a:cs typeface="Arial" pitchFamily="34" charset="-120"/>
              </a:rPr>
              <a:t>, or the image can't go on a SpriteRenderer.</a:t>
            </a:r>
            <a:endParaRPr lang="en-US" sz="1400" dirty="0"/>
          </a:p>
        </p:txBody>
      </p:sp>
      <p:sp>
        <p:nvSpPr>
          <p:cNvPr id="15" name="Shape 13"/>
          <p:cNvSpPr/>
          <p:nvPr/>
        </p:nvSpPr>
        <p:spPr>
          <a:xfrm>
            <a:off x="4397375" y="3269506"/>
            <a:ext cx="3397250" cy="1466751"/>
          </a:xfrm>
          <a:prstGeom prst="roundRect">
            <a:avLst>
              <a:gd name="adj" fmla="val 8442"/>
            </a:avLst>
          </a:prstGeom>
          <a:solidFill>
            <a:srgbClr val="FDFDFE"/>
          </a:solidFill>
          <a:ln w="6350">
            <a:solidFill>
              <a:srgbClr val="DFE3EC"/>
            </a:solidFill>
            <a:prstDash val="solid"/>
          </a:ln>
        </p:spPr>
      </p:sp>
      <p:sp>
        <p:nvSpPr>
          <p:cNvPr id="16" name="Text 14"/>
          <p:cNvSpPr/>
          <p:nvPr/>
        </p:nvSpPr>
        <p:spPr>
          <a:xfrm>
            <a:off x="4603750" y="3475881"/>
            <a:ext cx="3074035"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D2330"/>
                </a:solidFill>
                <a:latin typeface="Arial" pitchFamily="34" charset="0"/>
                <a:ea typeface="Arial" pitchFamily="34" charset="-122"/>
                <a:cs typeface="Arial" pitchFamily="34" charset="-120"/>
              </a:rPr>
              <a:t>Scale multiplies</a:t>
            </a:r>
            <a:endParaRPr lang="en-US" sz="1600" dirty="0"/>
          </a:p>
        </p:txBody>
      </p:sp>
      <p:sp>
        <p:nvSpPr>
          <p:cNvPr id="17" name="Text 15"/>
          <p:cNvSpPr/>
          <p:nvPr/>
        </p:nvSpPr>
        <p:spPr>
          <a:xfrm>
            <a:off x="4603750" y="3783211"/>
            <a:ext cx="3074035"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F586A"/>
                </a:solidFill>
                <a:latin typeface="Arial" pitchFamily="34" charset="0"/>
                <a:ea typeface="Arial" pitchFamily="34" charset="-122"/>
                <a:cs typeface="Arial" pitchFamily="34" charset="-120"/>
              </a:rPr>
              <a:t>Scale 1 gives the size from Pixels Per Unit; Scale 2 doubles it.</a:t>
            </a:r>
            <a:endParaRPr lang="en-US" sz="1400" dirty="0"/>
          </a:p>
        </p:txBody>
      </p:sp>
      <p:sp>
        <p:nvSpPr>
          <p:cNvPr id="18" name="Shape 16"/>
          <p:cNvSpPr/>
          <p:nvPr/>
        </p:nvSpPr>
        <p:spPr>
          <a:xfrm>
            <a:off x="7978775" y="3269506"/>
            <a:ext cx="3397250" cy="1466751"/>
          </a:xfrm>
          <a:prstGeom prst="roundRect">
            <a:avLst>
              <a:gd name="adj" fmla="val 8442"/>
            </a:avLst>
          </a:prstGeom>
          <a:solidFill>
            <a:srgbClr val="FDFDFE"/>
          </a:solidFill>
          <a:ln w="6350">
            <a:solidFill>
              <a:srgbClr val="DFE3EC"/>
            </a:solidFill>
            <a:prstDash val="solid"/>
          </a:ln>
        </p:spPr>
      </p:sp>
      <p:sp>
        <p:nvSpPr>
          <p:cNvPr id="19" name="Text 17"/>
          <p:cNvSpPr/>
          <p:nvPr/>
        </p:nvSpPr>
        <p:spPr>
          <a:xfrm>
            <a:off x="8185150" y="3475881"/>
            <a:ext cx="3074035"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D2330"/>
                </a:solidFill>
                <a:latin typeface="Arial" pitchFamily="34" charset="0"/>
                <a:ea typeface="Arial" pitchFamily="34" charset="-122"/>
                <a:cs typeface="Arial" pitchFamily="34" charset="-120"/>
              </a:rPr>
              <a:t>Mind the world</a:t>
            </a:r>
            <a:endParaRPr lang="en-US" sz="1600" dirty="0"/>
          </a:p>
        </p:txBody>
      </p:sp>
      <p:sp>
        <p:nvSpPr>
          <p:cNvPr id="20" name="Text 18"/>
          <p:cNvSpPr/>
          <p:nvPr/>
        </p:nvSpPr>
        <p:spPr>
          <a:xfrm>
            <a:off x="8185150" y="3783211"/>
            <a:ext cx="3074035"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F586A"/>
                </a:solidFill>
                <a:latin typeface="Arial" pitchFamily="34" charset="0"/>
                <a:ea typeface="Arial" pitchFamily="34" charset="-122"/>
                <a:cs typeface="Arial" pitchFamily="34" charset="-120"/>
              </a:rPr>
              <a:t>In a world 200 units tall, a 1 × 1 sprite is a speck.</a:t>
            </a:r>
            <a:endParaRPr lang="en-US" sz="1400" dirty="0"/>
          </a:p>
        </p:txBody>
      </p:sp>
      <p:sp>
        <p:nvSpPr>
          <p:cNvPr id="21" name="Text 19"/>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1 · Summary · 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61B2E"/>
        </a:solidFill>
      </p:bgPr>
    </p:bg>
    <p:spTree>
      <p:nvGrpSpPr>
        <p:cNvPr id="1" name=""/>
        <p:cNvGrpSpPr/>
        <p:nvPr/>
      </p:nvGrpSpPr>
      <p:grpSpPr>
        <a:xfrm>
          <a:off x="0" y="0"/>
          <a:ext cx="0" cy="0"/>
          <a:chOff x="0" y="0"/>
          <a:chExt cx="0" cy="0"/>
        </a:xfrm>
      </p:grpSpPr>
      <p:sp>
        <p:nvSpPr>
          <p:cNvPr id="2" name="Text 0"/>
          <p:cNvSpPr/>
          <p:nvPr/>
        </p:nvSpPr>
        <p:spPr>
          <a:xfrm>
            <a:off x="812800" y="1783110"/>
            <a:ext cx="10883392" cy="274290"/>
          </a:xfrm>
          <a:prstGeom prst="rect">
            <a:avLst/>
          </a:prstGeom>
          <a:noFill/>
          <a:ln/>
        </p:spPr>
        <p:txBody>
          <a:bodyPr wrap="square" lIns="0" tIns="0" rIns="0" bIns="0" rtlCol="0" anchor="t">
            <a:normAutofit/>
          </a:bodyPr>
          <a:lstStyle/>
          <a:p>
            <a:pPr algn="l" indent="0" marL="0">
              <a:lnSpc>
                <a:spcPts val="1960"/>
              </a:lnSpc>
              <a:buNone/>
            </a:pPr>
            <a:r>
              <a:rPr lang="en-US" sz="1400" b="1" spc="150" kern="0" dirty="0">
                <a:solidFill>
                  <a:srgbClr val="9CBCFF"/>
                </a:solidFill>
                <a:latin typeface="Arial" pitchFamily="34" charset="0"/>
                <a:ea typeface="Arial" pitchFamily="34" charset="-122"/>
                <a:cs typeface="Arial" pitchFamily="34" charset="-120"/>
              </a:rPr>
              <a:t>EDIT MODE VS PLAY MODE</a:t>
            </a:r>
            <a:endParaRPr lang="en-US" sz="1400" dirty="0"/>
          </a:p>
        </p:txBody>
      </p:sp>
      <p:sp>
        <p:nvSpPr>
          <p:cNvPr id="3" name="Text 1"/>
          <p:cNvSpPr/>
          <p:nvPr>
            <p:ph type="title"/>
          </p:nvPr>
        </p:nvSpPr>
        <p:spPr>
          <a:xfrm>
            <a:off x="812800" y="2311400"/>
            <a:ext cx="9810750" cy="1869380"/>
          </a:xfrm>
          <a:prstGeom prst="rect">
            <a:avLst/>
          </a:prstGeom>
          <a:noFill/>
          <a:ln/>
        </p:spPr>
        <p:txBody>
          <a:bodyPr wrap="square" lIns="0" tIns="0" rIns="0" bIns="0" rtlCol="0" anchor="t">
            <a:normAutofit/>
          </a:bodyPr>
          <a:lstStyle/>
          <a:p>
            <a:pPr algn="l" indent="0" marL="0">
              <a:lnSpc>
                <a:spcPts val="4840"/>
              </a:lnSpc>
              <a:buNone/>
            </a:pPr>
            <a:r>
              <a:rPr lang="en-US" sz="4400" b="1" i="0" spc="-50" kern="0" dirty="0">
                <a:solidFill>
                  <a:srgbClr val="F3F5FA"/>
                </a:solidFill>
                <a:latin typeface="Arial" pitchFamily="34" charset="0"/>
                <a:ea typeface="Arial" pitchFamily="34" charset="-122"/>
                <a:cs typeface="Arial" pitchFamily="34" charset="-120"/>
              </a:rPr>
              <a:t>Anything you change while the game runs is gone when you press Stop.</a:t>
            </a:r>
            <a:endParaRPr lang="en-US" sz="4400" dirty="0"/>
          </a:p>
        </p:txBody>
      </p:sp>
      <p:sp>
        <p:nvSpPr>
          <p:cNvPr id="4" name="Text 2"/>
          <p:cNvSpPr/>
          <p:nvPr/>
        </p:nvSpPr>
        <p:spPr>
          <a:xfrm>
            <a:off x="812800" y="4434780"/>
            <a:ext cx="9156700" cy="665460"/>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C9D3EA"/>
                </a:solidFill>
                <a:latin typeface="Arial" pitchFamily="34" charset="0"/>
                <a:ea typeface="Arial" pitchFamily="34" charset="-122"/>
                <a:cs typeface="Arial" pitchFamily="34" charset="-120"/>
              </a:rPr>
              <a:t>You can tweak values in Play mode to experiment, but none of it is saved. Set a reminder: </a:t>
            </a:r>
            <a:r>
              <a:rPr lang="en-US" sz="1800" b="1" dirty="0">
                <a:solidFill>
                  <a:srgbClr val="C9D3EA"/>
                </a:solidFill>
                <a:latin typeface="Arial" pitchFamily="34" charset="0"/>
                <a:ea typeface="Arial" pitchFamily="34" charset="-122"/>
                <a:cs typeface="Arial" pitchFamily="34" charset="-120"/>
              </a:rPr>
              <a:t>Edit › Preferences › Colors › Playmode tint</a:t>
            </a:r>
            <a:r>
              <a:rPr lang="en-US" sz="1800" dirty="0">
                <a:solidFill>
                  <a:srgbClr val="C9D3EA"/>
                </a:solidFill>
                <a:latin typeface="Arial" pitchFamily="34" charset="0"/>
                <a:ea typeface="Arial" pitchFamily="34" charset="-122"/>
                <a:cs typeface="Arial" pitchFamily="34" charset="-120"/>
              </a:rPr>
              <a:t>.</a:t>
            </a:r>
            <a:endParaRPr lang="en-US" sz="1800" dirty="0"/>
          </a:p>
        </p:txBody>
      </p:sp>
      <p:sp>
        <p:nvSpPr>
          <p:cNvPr id="5" name="Text 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9AA6C2"/>
                </a:solidFill>
                <a:latin typeface="Arial" pitchFamily="34" charset="0"/>
                <a:ea typeface="Arial" pitchFamily="34" charset="-122"/>
                <a:cs typeface="Arial" pitchFamily="34" charset="-120"/>
              </a:rPr>
              <a:t>Module 1 · Summary · 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A4FD8"/>
                </a:solidFill>
                <a:latin typeface="Arial" pitchFamily="34" charset="0"/>
                <a:ea typeface="Arial" pitchFamily="34" charset="-122"/>
                <a:cs typeface="Arial" pitchFamily="34" charset="-120"/>
              </a:rPr>
              <a:t>ENTITY · COMPONENT · SYSTEM</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How Unity runs your code</a:t>
            </a:r>
            <a:endParaRPr lang="en-US" sz="3200" dirty="0"/>
          </a:p>
        </p:txBody>
      </p:sp>
      <p:sp>
        <p:nvSpPr>
          <p:cNvPr id="4" name="Shape 2"/>
          <p:cNvSpPr/>
          <p:nvPr/>
        </p:nvSpPr>
        <p:spPr>
          <a:xfrm>
            <a:off x="812800" y="2094458"/>
            <a:ext cx="1905000" cy="888305"/>
          </a:xfrm>
          <a:prstGeom prst="roundRect">
            <a:avLst>
              <a:gd name="adj" fmla="val 14297"/>
            </a:avLst>
          </a:prstGeom>
          <a:solidFill>
            <a:srgbClr val="2A5FC4"/>
          </a:solidFill>
          <a:ln/>
        </p:spPr>
      </p:sp>
      <p:sp>
        <p:nvSpPr>
          <p:cNvPr id="5" name="Text 3"/>
          <p:cNvSpPr/>
          <p:nvPr/>
        </p:nvSpPr>
        <p:spPr>
          <a:xfrm>
            <a:off x="990600" y="2272258"/>
            <a:ext cx="1600200"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F7F8FC"/>
                </a:solidFill>
                <a:latin typeface="Arial" pitchFamily="34" charset="0"/>
                <a:ea typeface="Arial" pitchFamily="34" charset="-122"/>
                <a:cs typeface="Arial" pitchFamily="34" charset="-120"/>
              </a:rPr>
              <a:t>▶ Press Play</a:t>
            </a:r>
            <a:endParaRPr lang="en-US" sz="1700" dirty="0"/>
          </a:p>
        </p:txBody>
      </p:sp>
      <p:sp>
        <p:nvSpPr>
          <p:cNvPr id="6" name="Text 4"/>
          <p:cNvSpPr/>
          <p:nvPr/>
        </p:nvSpPr>
        <p:spPr>
          <a:xfrm>
            <a:off x="990600" y="2582118"/>
            <a:ext cx="1600200"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E4EBFB"/>
                </a:solidFill>
                <a:latin typeface="Arial" pitchFamily="34" charset="0"/>
                <a:ea typeface="Arial" pitchFamily="34" charset="-122"/>
                <a:cs typeface="Arial" pitchFamily="34" charset="-120"/>
              </a:rPr>
              <a:t>The scene loads</a:t>
            </a:r>
            <a:endParaRPr lang="en-US" sz="1300" dirty="0"/>
          </a:p>
        </p:txBody>
      </p:sp>
      <p:pic>
        <p:nvPicPr>
          <p:cNvPr id="7" name="Image 0" descr="connector">    </p:cNvPr>
          <p:cNvPicPr>
            <a:picLocks noChangeAspect="1"/>
          </p:cNvPicPr>
          <p:nvPr/>
        </p:nvPicPr>
        <p:blipFill>
          <a:blip r:embed="rId1"/>
          <a:srcRect l="0" r="0" t="0" b="0"/>
          <a:stretch/>
        </p:blipFill>
        <p:spPr>
          <a:xfrm>
            <a:off x="2806700" y="2475111"/>
            <a:ext cx="482600" cy="127000"/>
          </a:xfrm>
          <a:prstGeom prst="rect">
            <a:avLst/>
          </a:prstGeom>
        </p:spPr>
      </p:pic>
      <p:sp>
        <p:nvSpPr>
          <p:cNvPr id="8" name="Shape 5"/>
          <p:cNvSpPr/>
          <p:nvPr/>
        </p:nvSpPr>
        <p:spPr>
          <a:xfrm>
            <a:off x="3381375" y="1953816"/>
            <a:ext cx="3663950" cy="1169591"/>
          </a:xfrm>
          <a:prstGeom prst="roundRect">
            <a:avLst>
              <a:gd name="adj" fmla="val 10587"/>
            </a:avLst>
          </a:prstGeom>
          <a:solidFill>
            <a:srgbClr val="FDFDFE"/>
          </a:solidFill>
          <a:ln w="6350">
            <a:solidFill>
              <a:srgbClr val="DFE3EC"/>
            </a:solidFill>
            <a:prstDash val="solid"/>
          </a:ln>
        </p:spPr>
      </p:sp>
      <p:sp>
        <p:nvSpPr>
          <p:cNvPr id="9" name="Text 6"/>
          <p:cNvSpPr/>
          <p:nvPr/>
        </p:nvSpPr>
        <p:spPr>
          <a:xfrm>
            <a:off x="3562350" y="2134791"/>
            <a:ext cx="3401060"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D2330"/>
                </a:solidFill>
                <a:latin typeface="Arial" pitchFamily="34" charset="0"/>
                <a:ea typeface="Arial" pitchFamily="34" charset="-122"/>
                <a:cs typeface="Arial" pitchFamily="34" charset="-120"/>
              </a:rPr>
              <a:t>Once</a:t>
            </a:r>
            <a:endParaRPr lang="en-US" sz="1700" dirty="0"/>
          </a:p>
        </p:txBody>
      </p:sp>
      <p:sp>
        <p:nvSpPr>
          <p:cNvPr id="10" name="Text 7"/>
          <p:cNvSpPr/>
          <p:nvPr/>
        </p:nvSpPr>
        <p:spPr>
          <a:xfrm>
            <a:off x="3562350" y="2444651"/>
            <a:ext cx="3401060"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4FA8"/>
                </a:solidFill>
                <a:latin typeface="Arial" pitchFamily="34" charset="0"/>
                <a:ea typeface="Arial" pitchFamily="34" charset="-122"/>
                <a:cs typeface="Arial" pitchFamily="34" charset="-120"/>
              </a:rPr>
              <a:t>Awake()</a:t>
            </a:r>
            <a:r>
              <a:rPr lang="en-US" sz="1400" dirty="0">
                <a:solidFill>
                  <a:srgbClr val="4F586A"/>
                </a:solidFill>
                <a:latin typeface="Arial" pitchFamily="34" charset="0"/>
                <a:ea typeface="Arial" pitchFamily="34" charset="-122"/>
                <a:cs typeface="Arial" pitchFamily="34" charset="-120"/>
              </a:rPr>
              <a:t> on </a:t>
            </a:r>
            <a:r>
              <a:rPr lang="en-US" sz="1400" b="1" dirty="0">
                <a:solidFill>
                  <a:srgbClr val="4F586A"/>
                </a:solidFill>
                <a:latin typeface="Arial" pitchFamily="34" charset="0"/>
                <a:ea typeface="Arial" pitchFamily="34" charset="-122"/>
                <a:cs typeface="Arial" pitchFamily="34" charset="-120"/>
              </a:rPr>
              <a:t>every</a:t>
            </a:r>
            <a:r>
              <a:rPr lang="en-US" sz="1400" dirty="0">
                <a:solidFill>
                  <a:srgbClr val="4F586A"/>
                </a:solidFill>
                <a:latin typeface="Arial" pitchFamily="34" charset="0"/>
                <a:ea typeface="Arial" pitchFamily="34" charset="-122"/>
                <a:cs typeface="Arial" pitchFamily="34" charset="-120"/>
              </a:rPr>
              <a:t> object, then </a:t>
            </a:r>
            <a:r>
              <a:rPr lang="en-US" sz="1400" dirty="0">
                <a:solidFill>
                  <a:srgbClr val="1F4FA8"/>
                </a:solidFill>
                <a:latin typeface="Arial" pitchFamily="34" charset="0"/>
                <a:ea typeface="Arial" pitchFamily="34" charset="-122"/>
                <a:cs typeface="Arial" pitchFamily="34" charset="-120"/>
              </a:rPr>
              <a:t>Start()</a:t>
            </a:r>
            <a:r>
              <a:rPr lang="en-US" sz="1400" dirty="0">
                <a:solidFill>
                  <a:srgbClr val="4F586A"/>
                </a:solidFill>
                <a:latin typeface="Arial" pitchFamily="34" charset="0"/>
                <a:ea typeface="Arial" pitchFamily="34" charset="-122"/>
                <a:cs typeface="Arial" pitchFamily="34" charset="-120"/>
              </a:rPr>
              <a:t> on every object</a:t>
            </a:r>
            <a:endParaRPr lang="en-US" sz="1400" dirty="0"/>
          </a:p>
        </p:txBody>
      </p:sp>
      <p:pic>
        <p:nvPicPr>
          <p:cNvPr id="11" name="Image 1" descr="connector">    </p:cNvPr>
          <p:cNvPicPr>
            <a:picLocks noChangeAspect="1"/>
          </p:cNvPicPr>
          <p:nvPr/>
        </p:nvPicPr>
        <p:blipFill>
          <a:blip r:embed="rId2"/>
          <a:srcRect l="0" r="0" t="0" b="0"/>
          <a:stretch/>
        </p:blipFill>
        <p:spPr>
          <a:xfrm>
            <a:off x="7137400" y="2475111"/>
            <a:ext cx="482600" cy="127000"/>
          </a:xfrm>
          <a:prstGeom prst="rect">
            <a:avLst/>
          </a:prstGeom>
        </p:spPr>
      </p:pic>
      <p:sp>
        <p:nvSpPr>
          <p:cNvPr id="12" name="Shape 8"/>
          <p:cNvSpPr/>
          <p:nvPr/>
        </p:nvSpPr>
        <p:spPr>
          <a:xfrm>
            <a:off x="7712075" y="1953816"/>
            <a:ext cx="3663950" cy="1169591"/>
          </a:xfrm>
          <a:prstGeom prst="roundRect">
            <a:avLst>
              <a:gd name="adj" fmla="val 10587"/>
            </a:avLst>
          </a:prstGeom>
          <a:solidFill>
            <a:srgbClr val="FDFDFE"/>
          </a:solidFill>
          <a:ln w="6350">
            <a:solidFill>
              <a:srgbClr val="DFE3EC"/>
            </a:solidFill>
            <a:prstDash val="solid"/>
          </a:ln>
        </p:spPr>
      </p:sp>
      <p:sp>
        <p:nvSpPr>
          <p:cNvPr id="13" name="Text 9"/>
          <p:cNvSpPr/>
          <p:nvPr/>
        </p:nvSpPr>
        <p:spPr>
          <a:xfrm>
            <a:off x="7893050" y="2134791"/>
            <a:ext cx="3401060"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D2330"/>
                </a:solidFill>
                <a:latin typeface="Arial" pitchFamily="34" charset="0"/>
                <a:ea typeface="Arial" pitchFamily="34" charset="-122"/>
                <a:cs typeface="Arial" pitchFamily="34" charset="-120"/>
              </a:rPr>
              <a:t>↻ Every frame</a:t>
            </a:r>
            <a:endParaRPr lang="en-US" sz="1700" dirty="0"/>
          </a:p>
        </p:txBody>
      </p:sp>
      <p:sp>
        <p:nvSpPr>
          <p:cNvPr id="14" name="Text 10"/>
          <p:cNvSpPr/>
          <p:nvPr/>
        </p:nvSpPr>
        <p:spPr>
          <a:xfrm>
            <a:off x="7893050" y="2444651"/>
            <a:ext cx="3401060"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4FA8"/>
                </a:solidFill>
                <a:latin typeface="Arial" pitchFamily="34" charset="0"/>
                <a:ea typeface="Arial" pitchFamily="34" charset="-122"/>
                <a:cs typeface="Arial" pitchFamily="34" charset="-120"/>
              </a:rPr>
              <a:t>Update()</a:t>
            </a:r>
            <a:r>
              <a:rPr lang="en-US" sz="1400" dirty="0">
                <a:solidFill>
                  <a:srgbClr val="4F586A"/>
                </a:solidFill>
                <a:latin typeface="Arial" pitchFamily="34" charset="0"/>
                <a:ea typeface="Arial" pitchFamily="34" charset="-122"/>
                <a:cs typeface="Arial" pitchFamily="34" charset="-120"/>
              </a:rPr>
              <a:t> on every script; cameras draw the sprites</a:t>
            </a:r>
            <a:endParaRPr lang="en-US" sz="1400" dirty="0"/>
          </a:p>
        </p:txBody>
      </p:sp>
      <p:sp>
        <p:nvSpPr>
          <p:cNvPr id="15" name="Shape 11"/>
          <p:cNvSpPr/>
          <p:nvPr/>
        </p:nvSpPr>
        <p:spPr>
          <a:xfrm>
            <a:off x="812800" y="3355181"/>
            <a:ext cx="3420517" cy="1341090"/>
          </a:xfrm>
          <a:prstGeom prst="roundRect">
            <a:avLst>
              <a:gd name="adj" fmla="val 7576"/>
            </a:avLst>
          </a:prstGeom>
          <a:solidFill>
            <a:srgbClr val="EFEAFD"/>
          </a:solidFill>
          <a:ln/>
        </p:spPr>
      </p:sp>
      <p:sp>
        <p:nvSpPr>
          <p:cNvPr id="16" name="Text 12"/>
          <p:cNvSpPr/>
          <p:nvPr/>
        </p:nvSpPr>
        <p:spPr>
          <a:xfrm>
            <a:off x="990600" y="3532981"/>
            <a:ext cx="3156864"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3F2A9C"/>
                </a:solidFill>
                <a:latin typeface="Arial" pitchFamily="34" charset="0"/>
                <a:ea typeface="Arial" pitchFamily="34" charset="-122"/>
                <a:cs typeface="Arial" pitchFamily="34" charset="-120"/>
              </a:rPr>
              <a:t>A script is a component</a:t>
            </a:r>
            <a:endParaRPr lang="en-US" sz="1500" dirty="0"/>
          </a:p>
        </p:txBody>
      </p:sp>
      <p:sp>
        <p:nvSpPr>
          <p:cNvPr id="17" name="Text 13"/>
          <p:cNvSpPr/>
          <p:nvPr/>
        </p:nvSpPr>
        <p:spPr>
          <a:xfrm>
            <a:off x="990600" y="3825081"/>
            <a:ext cx="3156864"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D2330"/>
                </a:solidFill>
                <a:latin typeface="Arial" pitchFamily="34" charset="0"/>
                <a:ea typeface="Arial" pitchFamily="34" charset="-122"/>
                <a:cs typeface="Arial" pitchFamily="34" charset="-120"/>
              </a:rPr>
              <a:t>Attach it to two objects and each gets its </a:t>
            </a:r>
            <a:r>
              <a:rPr lang="en-US" sz="1300" b="1" dirty="0">
                <a:solidFill>
                  <a:srgbClr val="1D2330"/>
                </a:solidFill>
                <a:latin typeface="Arial" pitchFamily="34" charset="0"/>
                <a:ea typeface="Arial" pitchFamily="34" charset="-122"/>
                <a:cs typeface="Arial" pitchFamily="34" charset="-120"/>
              </a:rPr>
              <a:t>own instance</a:t>
            </a:r>
            <a:r>
              <a:rPr lang="en-US" sz="1300" dirty="0">
                <a:solidFill>
                  <a:srgbClr val="1D2330"/>
                </a:solidFill>
                <a:latin typeface="Arial" pitchFamily="34" charset="0"/>
                <a:ea typeface="Arial" pitchFamily="34" charset="-122"/>
                <a:cs typeface="Arial" pitchFamily="34" charset="-120"/>
              </a:rPr>
              <a:t>, with its own Update().</a:t>
            </a:r>
            <a:endParaRPr lang="en-US" sz="1300" dirty="0"/>
          </a:p>
        </p:txBody>
      </p:sp>
      <p:sp>
        <p:nvSpPr>
          <p:cNvPr id="18" name="Shape 14"/>
          <p:cNvSpPr/>
          <p:nvPr/>
        </p:nvSpPr>
        <p:spPr>
          <a:xfrm>
            <a:off x="4385717" y="3355181"/>
            <a:ext cx="3420517" cy="1341090"/>
          </a:xfrm>
          <a:prstGeom prst="roundRect">
            <a:avLst>
              <a:gd name="adj" fmla="val 7576"/>
            </a:avLst>
          </a:prstGeom>
          <a:solidFill>
            <a:srgbClr val="E8F0FD"/>
          </a:solidFill>
          <a:ln/>
        </p:spPr>
      </p:sp>
      <p:sp>
        <p:nvSpPr>
          <p:cNvPr id="19" name="Text 15"/>
          <p:cNvSpPr/>
          <p:nvPr/>
        </p:nvSpPr>
        <p:spPr>
          <a:xfrm>
            <a:off x="4563517" y="3532981"/>
            <a:ext cx="3156864"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F4FA8"/>
                </a:solidFill>
                <a:latin typeface="Arial" pitchFamily="34" charset="0"/>
                <a:ea typeface="Arial" pitchFamily="34" charset="-122"/>
                <a:cs typeface="Arial" pitchFamily="34" charset="-120"/>
              </a:rPr>
              <a:t>Unity calls you</a:t>
            </a:r>
            <a:endParaRPr lang="en-US" sz="1500" dirty="0"/>
          </a:p>
        </p:txBody>
      </p:sp>
      <p:sp>
        <p:nvSpPr>
          <p:cNvPr id="20" name="Text 16"/>
          <p:cNvSpPr/>
          <p:nvPr/>
        </p:nvSpPr>
        <p:spPr>
          <a:xfrm>
            <a:off x="4563517" y="3825081"/>
            <a:ext cx="3156864" cy="71879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D2330"/>
                </a:solidFill>
                <a:latin typeface="Arial" pitchFamily="34" charset="0"/>
                <a:ea typeface="Arial" pitchFamily="34" charset="-122"/>
                <a:cs typeface="Arial" pitchFamily="34" charset="-120"/>
              </a:rPr>
              <a:t>Never call Update() yourself, and don't write a constructor: set up in Awake() or Start().</a:t>
            </a:r>
            <a:endParaRPr lang="en-US" sz="1300" dirty="0"/>
          </a:p>
        </p:txBody>
      </p:sp>
      <p:sp>
        <p:nvSpPr>
          <p:cNvPr id="21" name="Shape 17"/>
          <p:cNvSpPr/>
          <p:nvPr/>
        </p:nvSpPr>
        <p:spPr>
          <a:xfrm>
            <a:off x="7958634" y="3355181"/>
            <a:ext cx="3420566" cy="1341090"/>
          </a:xfrm>
          <a:prstGeom prst="roundRect">
            <a:avLst>
              <a:gd name="adj" fmla="val 7576"/>
            </a:avLst>
          </a:prstGeom>
          <a:solidFill>
            <a:srgbClr val="FDF5E6"/>
          </a:solidFill>
          <a:ln/>
        </p:spPr>
      </p:sp>
      <p:sp>
        <p:nvSpPr>
          <p:cNvPr id="22" name="Text 18"/>
          <p:cNvSpPr/>
          <p:nvPr/>
        </p:nvSpPr>
        <p:spPr>
          <a:xfrm>
            <a:off x="8136434" y="3532981"/>
            <a:ext cx="3156915"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7A4D0E"/>
                </a:solidFill>
                <a:latin typeface="Arial" pitchFamily="34" charset="0"/>
                <a:ea typeface="Arial" pitchFamily="34" charset="-122"/>
                <a:cs typeface="Arial" pitchFamily="34" charset="-120"/>
              </a:rPr>
              <a:t>Per frame ≠ per second</a:t>
            </a:r>
            <a:endParaRPr lang="en-US" sz="1500" dirty="0"/>
          </a:p>
        </p:txBody>
      </p:sp>
      <p:sp>
        <p:nvSpPr>
          <p:cNvPr id="23" name="Text 19"/>
          <p:cNvSpPr/>
          <p:nvPr/>
        </p:nvSpPr>
        <p:spPr>
          <a:xfrm>
            <a:off x="8136434" y="3825081"/>
            <a:ext cx="3156915" cy="71879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D2330"/>
                </a:solidFill>
                <a:latin typeface="Arial" pitchFamily="34" charset="0"/>
                <a:ea typeface="Arial" pitchFamily="34" charset="-122"/>
                <a:cs typeface="Arial" pitchFamily="34" charset="-120"/>
              </a:rPr>
              <a:t>Moving a fixed amount each Update() is faster on a faster computer. Module 2 fixes this.</a:t>
            </a:r>
            <a:endParaRPr lang="en-US" sz="1300" dirty="0"/>
          </a:p>
        </p:txBody>
      </p:sp>
      <p:sp>
        <p:nvSpPr>
          <p:cNvPr id="24" name="Text 20"/>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1 · Summary · 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EF1F7"/>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CHECK YOUR UNDERSTANDING · 1 OF 2</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Pick one answer for each</a:t>
            </a:r>
            <a:endParaRPr lang="en-US" sz="3200" dirty="0"/>
          </a:p>
        </p:txBody>
      </p:sp>
      <p:sp>
        <p:nvSpPr>
          <p:cNvPr id="4" name="Shape 2"/>
          <p:cNvSpPr/>
          <p:nvPr/>
        </p:nvSpPr>
        <p:spPr>
          <a:xfrm>
            <a:off x="815975" y="1953816"/>
            <a:ext cx="3397250" cy="2948037"/>
          </a:xfrm>
          <a:prstGeom prst="roundRect">
            <a:avLst>
              <a:gd name="adj" fmla="val 4200"/>
            </a:avLst>
          </a:prstGeom>
          <a:solidFill>
            <a:srgbClr val="FDFDFE"/>
          </a:solidFill>
          <a:ln w="6350">
            <a:solidFill>
              <a:srgbClr val="DFE3EC"/>
            </a:solidFill>
            <a:prstDash val="solid"/>
          </a:ln>
        </p:spPr>
      </p:sp>
      <p:sp>
        <p:nvSpPr>
          <p:cNvPr id="5" name="Text 3"/>
          <p:cNvSpPr/>
          <p:nvPr/>
        </p:nvSpPr>
        <p:spPr>
          <a:xfrm>
            <a:off x="10223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2A5FC4"/>
                </a:solidFill>
                <a:latin typeface="Courier New" pitchFamily="49" charset="0"/>
                <a:ea typeface="Courier New" pitchFamily="49" charset="-122"/>
                <a:cs typeface="Courier New" pitchFamily="49" charset="-120"/>
              </a:rPr>
              <a:t>1</a:t>
            </a:r>
            <a:endParaRPr lang="en-US" sz="1800" dirty="0"/>
          </a:p>
        </p:txBody>
      </p:sp>
      <p:sp>
        <p:nvSpPr>
          <p:cNvPr id="6" name="Text 4"/>
          <p:cNvSpPr/>
          <p:nvPr/>
        </p:nvSpPr>
        <p:spPr>
          <a:xfrm>
            <a:off x="1022350" y="2556421"/>
            <a:ext cx="3074035"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Game window 1920 × 1080, camera Size 50. Is a small sprite at (80, 0) visible?</a:t>
            </a:r>
            <a:endParaRPr lang="en-US" sz="1400" dirty="0"/>
          </a:p>
        </p:txBody>
      </p:sp>
      <p:sp>
        <p:nvSpPr>
          <p:cNvPr id="7" name="Text 5"/>
          <p:cNvSpPr/>
          <p:nvPr/>
        </p:nvSpPr>
        <p:spPr>
          <a:xfrm>
            <a:off x="1022350" y="3352651"/>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No: the world spans −50 to +50</a:t>
            </a:r>
            <a:endParaRPr lang="en-US" sz="1300" dirty="0"/>
          </a:p>
        </p:txBody>
      </p:sp>
      <p:sp>
        <p:nvSpPr>
          <p:cNvPr id="8" name="Text 6"/>
          <p:cNvSpPr/>
          <p:nvPr/>
        </p:nvSpPr>
        <p:spPr>
          <a:xfrm>
            <a:off x="1022350" y="3651696"/>
            <a:ext cx="3187700"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Yes: across, it spans about −89 to +89</a:t>
            </a:r>
            <a:endParaRPr lang="en-US" sz="1300" dirty="0"/>
          </a:p>
        </p:txBody>
      </p:sp>
      <p:sp>
        <p:nvSpPr>
          <p:cNvPr id="9" name="Text 7"/>
          <p:cNvSpPr/>
          <p:nvPr/>
        </p:nvSpPr>
        <p:spPr>
          <a:xfrm>
            <a:off x="1022350" y="3950742"/>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Only if Size is raised to 80</a:t>
            </a:r>
            <a:endParaRPr lang="en-US" sz="1300" dirty="0"/>
          </a:p>
        </p:txBody>
      </p:sp>
      <p:sp>
        <p:nvSpPr>
          <p:cNvPr id="10" name="Text 8"/>
          <p:cNvSpPr/>
          <p:nvPr/>
        </p:nvSpPr>
        <p:spPr>
          <a:xfrm>
            <a:off x="1022350" y="424978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It depends on Pixels Per Unit</a:t>
            </a:r>
            <a:endParaRPr lang="en-US" sz="1300" dirty="0"/>
          </a:p>
        </p:txBody>
      </p:sp>
      <p:sp>
        <p:nvSpPr>
          <p:cNvPr id="11" name="Shape 9"/>
          <p:cNvSpPr/>
          <p:nvPr/>
        </p:nvSpPr>
        <p:spPr>
          <a:xfrm>
            <a:off x="4397375" y="1953816"/>
            <a:ext cx="3397250" cy="2948037"/>
          </a:xfrm>
          <a:prstGeom prst="roundRect">
            <a:avLst>
              <a:gd name="adj" fmla="val 4200"/>
            </a:avLst>
          </a:prstGeom>
          <a:solidFill>
            <a:srgbClr val="FDFDFE"/>
          </a:solidFill>
          <a:ln w="6350">
            <a:solidFill>
              <a:srgbClr val="DFE3EC"/>
            </a:solidFill>
            <a:prstDash val="solid"/>
          </a:ln>
        </p:spPr>
      </p:sp>
      <p:sp>
        <p:nvSpPr>
          <p:cNvPr id="12" name="Text 10"/>
          <p:cNvSpPr/>
          <p:nvPr/>
        </p:nvSpPr>
        <p:spPr>
          <a:xfrm>
            <a:off x="46037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2A5FC4"/>
                </a:solidFill>
                <a:latin typeface="Courier New" pitchFamily="49" charset="0"/>
                <a:ea typeface="Courier New" pitchFamily="49" charset="-122"/>
                <a:cs typeface="Courier New" pitchFamily="49" charset="-120"/>
              </a:rPr>
              <a:t>2</a:t>
            </a:r>
            <a:endParaRPr lang="en-US" sz="1800" dirty="0"/>
          </a:p>
        </p:txBody>
      </p:sp>
      <p:sp>
        <p:nvSpPr>
          <p:cNvPr id="13" name="Text 11"/>
          <p:cNvSpPr/>
          <p:nvPr/>
        </p:nvSpPr>
        <p:spPr>
          <a:xfrm>
            <a:off x="4603750" y="2556421"/>
            <a:ext cx="3074035"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A 512 × 256 image, Pixels Per Unit 128, Transform Scale (3, 3, 1). How big is it in world units?</a:t>
            </a:r>
            <a:endParaRPr lang="en-US" sz="1400" dirty="0"/>
          </a:p>
        </p:txBody>
      </p:sp>
      <p:sp>
        <p:nvSpPr>
          <p:cNvPr id="14" name="Text 12"/>
          <p:cNvSpPr/>
          <p:nvPr/>
        </p:nvSpPr>
        <p:spPr>
          <a:xfrm>
            <a:off x="4603750" y="3352651"/>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512 × 256</a:t>
            </a:r>
            <a:endParaRPr lang="en-US" sz="1300" dirty="0"/>
          </a:p>
        </p:txBody>
      </p:sp>
      <p:sp>
        <p:nvSpPr>
          <p:cNvPr id="15" name="Text 13"/>
          <p:cNvSpPr/>
          <p:nvPr/>
        </p:nvSpPr>
        <p:spPr>
          <a:xfrm>
            <a:off x="4603750" y="3651696"/>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4 × 2</a:t>
            </a:r>
            <a:endParaRPr lang="en-US" sz="1300" dirty="0"/>
          </a:p>
        </p:txBody>
      </p:sp>
      <p:sp>
        <p:nvSpPr>
          <p:cNvPr id="16" name="Text 14"/>
          <p:cNvSpPr/>
          <p:nvPr/>
        </p:nvSpPr>
        <p:spPr>
          <a:xfrm>
            <a:off x="4603750" y="3950742"/>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12 × 6</a:t>
            </a:r>
            <a:endParaRPr lang="en-US" sz="1300" dirty="0"/>
          </a:p>
        </p:txBody>
      </p:sp>
      <p:sp>
        <p:nvSpPr>
          <p:cNvPr id="17" name="Text 15"/>
          <p:cNvSpPr/>
          <p:nvPr/>
        </p:nvSpPr>
        <p:spPr>
          <a:xfrm>
            <a:off x="4603750" y="424978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1536 × 768</a:t>
            </a:r>
            <a:endParaRPr lang="en-US" sz="1300" dirty="0"/>
          </a:p>
        </p:txBody>
      </p:sp>
      <p:sp>
        <p:nvSpPr>
          <p:cNvPr id="18" name="Shape 16"/>
          <p:cNvSpPr/>
          <p:nvPr/>
        </p:nvSpPr>
        <p:spPr>
          <a:xfrm>
            <a:off x="7978775" y="1953816"/>
            <a:ext cx="3397250" cy="2948037"/>
          </a:xfrm>
          <a:prstGeom prst="roundRect">
            <a:avLst>
              <a:gd name="adj" fmla="val 4200"/>
            </a:avLst>
          </a:prstGeom>
          <a:solidFill>
            <a:srgbClr val="FDFDFE"/>
          </a:solidFill>
          <a:ln w="6350">
            <a:solidFill>
              <a:srgbClr val="DFE3EC"/>
            </a:solidFill>
            <a:prstDash val="solid"/>
          </a:ln>
        </p:spPr>
      </p:sp>
      <p:sp>
        <p:nvSpPr>
          <p:cNvPr id="19" name="Text 17"/>
          <p:cNvSpPr/>
          <p:nvPr/>
        </p:nvSpPr>
        <p:spPr>
          <a:xfrm>
            <a:off x="81851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6A4FD8"/>
                </a:solidFill>
                <a:latin typeface="Courier New" pitchFamily="49" charset="0"/>
                <a:ea typeface="Courier New" pitchFamily="49" charset="-122"/>
                <a:cs typeface="Courier New" pitchFamily="49" charset="-120"/>
              </a:rPr>
              <a:t>3</a:t>
            </a:r>
            <a:endParaRPr lang="en-US" sz="1800" dirty="0"/>
          </a:p>
        </p:txBody>
      </p:sp>
      <p:sp>
        <p:nvSpPr>
          <p:cNvPr id="20" name="Text 18"/>
          <p:cNvSpPr/>
          <p:nvPr/>
        </p:nvSpPr>
        <p:spPr>
          <a:xfrm>
            <a:off x="8185150" y="2556421"/>
            <a:ext cx="3074035"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Objects A and B both print from Awake() and Start(). Can “A.Start” print before “B.Awake”?</a:t>
            </a:r>
            <a:endParaRPr lang="en-US" sz="1400" dirty="0"/>
          </a:p>
        </p:txBody>
      </p:sp>
      <p:sp>
        <p:nvSpPr>
          <p:cNvPr id="21" name="Text 19"/>
          <p:cNvSpPr/>
          <p:nvPr/>
        </p:nvSpPr>
        <p:spPr>
          <a:xfrm>
            <a:off x="8185150" y="3352651"/>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Yes, if A is higher in the Hierarchy</a:t>
            </a:r>
            <a:endParaRPr lang="en-US" sz="1300" dirty="0"/>
          </a:p>
        </p:txBody>
      </p:sp>
      <p:sp>
        <p:nvSpPr>
          <p:cNvPr id="22" name="Text 20"/>
          <p:cNvSpPr/>
          <p:nvPr/>
        </p:nvSpPr>
        <p:spPr>
          <a:xfrm>
            <a:off x="8185150" y="3651696"/>
            <a:ext cx="3074035"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No: every Awake() runs before any Start()</a:t>
            </a:r>
            <a:endParaRPr lang="en-US" sz="1300" dirty="0"/>
          </a:p>
        </p:txBody>
      </p:sp>
      <p:sp>
        <p:nvSpPr>
          <p:cNvPr id="23" name="Text 21"/>
          <p:cNvSpPr/>
          <p:nvPr/>
        </p:nvSpPr>
        <p:spPr>
          <a:xfrm>
            <a:off x="8185150" y="417358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Yes: the order is random</a:t>
            </a:r>
            <a:endParaRPr lang="en-US" sz="1300" dirty="0"/>
          </a:p>
        </p:txBody>
      </p:sp>
      <p:sp>
        <p:nvSpPr>
          <p:cNvPr id="24" name="Text 22"/>
          <p:cNvSpPr/>
          <p:nvPr/>
        </p:nvSpPr>
        <p:spPr>
          <a:xfrm>
            <a:off x="8185150" y="4472632"/>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Only in a built EXE</a:t>
            </a:r>
            <a:endParaRPr lang="en-US" sz="1300" dirty="0"/>
          </a:p>
        </p:txBody>
      </p:sp>
      <p:sp>
        <p:nvSpPr>
          <p:cNvPr id="25" name="Text 2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1 · Summary · 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EF1F7"/>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CHECK YOUR UNDERSTANDING · 2 OF 2</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Two about scripts</a:t>
            </a:r>
            <a:endParaRPr lang="en-US" sz="3200" dirty="0"/>
          </a:p>
        </p:txBody>
      </p:sp>
      <p:sp>
        <p:nvSpPr>
          <p:cNvPr id="4" name="Shape 2"/>
          <p:cNvSpPr/>
          <p:nvPr/>
        </p:nvSpPr>
        <p:spPr>
          <a:xfrm>
            <a:off x="815975" y="1953816"/>
            <a:ext cx="5187950" cy="2942481"/>
          </a:xfrm>
          <a:prstGeom prst="roundRect">
            <a:avLst>
              <a:gd name="adj" fmla="val 4208"/>
            </a:avLst>
          </a:prstGeom>
          <a:solidFill>
            <a:srgbClr val="FDFDFE"/>
          </a:solidFill>
          <a:ln w="6350">
            <a:solidFill>
              <a:srgbClr val="DFE3EC"/>
            </a:solidFill>
            <a:prstDash val="solid"/>
          </a:ln>
        </p:spPr>
      </p:sp>
      <p:sp>
        <p:nvSpPr>
          <p:cNvPr id="5" name="Text 3"/>
          <p:cNvSpPr/>
          <p:nvPr/>
        </p:nvSpPr>
        <p:spPr>
          <a:xfrm>
            <a:off x="1047750" y="2185591"/>
            <a:ext cx="4866132"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6A4FD8"/>
                </a:solidFill>
                <a:latin typeface="Courier New" pitchFamily="49" charset="0"/>
                <a:ea typeface="Courier New" pitchFamily="49" charset="-122"/>
                <a:cs typeface="Courier New" pitchFamily="49" charset="-120"/>
              </a:rPr>
              <a:t>4</a:t>
            </a:r>
            <a:endParaRPr lang="en-US" sz="1800" dirty="0"/>
          </a:p>
        </p:txBody>
      </p:sp>
      <p:sp>
        <p:nvSpPr>
          <p:cNvPr id="6" name="Text 4"/>
          <p:cNvSpPr/>
          <p:nvPr/>
        </p:nvSpPr>
        <p:spPr>
          <a:xfrm>
            <a:off x="1047750" y="2594521"/>
            <a:ext cx="4866132"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You attach GreenArrowBehavior to two sprites. How many times is its Update() called each frame?</a:t>
            </a:r>
            <a:endParaRPr lang="en-US" sz="1500" dirty="0"/>
          </a:p>
        </p:txBody>
      </p:sp>
      <p:sp>
        <p:nvSpPr>
          <p:cNvPr id="7" name="Text 5"/>
          <p:cNvSpPr/>
          <p:nvPr/>
        </p:nvSpPr>
        <p:spPr>
          <a:xfrm>
            <a:off x="1047750" y="3197771"/>
            <a:ext cx="4866132"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4F586A"/>
                </a:solidFill>
                <a:latin typeface="Arial" pitchFamily="34" charset="0"/>
                <a:ea typeface="Arial" pitchFamily="34" charset="-122"/>
                <a:cs typeface="Arial" pitchFamily="34" charset="-120"/>
              </a:rPr>
              <a:t>a. Once: the two sprites share the script</a:t>
            </a:r>
            <a:endParaRPr lang="en-US" sz="1400" dirty="0"/>
          </a:p>
        </p:txBody>
      </p:sp>
      <p:sp>
        <p:nvSpPr>
          <p:cNvPr id="8" name="Text 6"/>
          <p:cNvSpPr/>
          <p:nvPr/>
        </p:nvSpPr>
        <p:spPr>
          <a:xfrm>
            <a:off x="1047750" y="3526681"/>
            <a:ext cx="4866132"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4F586A"/>
                </a:solidFill>
                <a:latin typeface="Arial" pitchFamily="34" charset="0"/>
                <a:ea typeface="Arial" pitchFamily="34" charset="-122"/>
                <a:cs typeface="Arial" pitchFamily="34" charset="-120"/>
              </a:rPr>
              <a:t>b. Twice: each sprite has its own instance</a:t>
            </a:r>
            <a:endParaRPr lang="en-US" sz="1400" dirty="0"/>
          </a:p>
        </p:txBody>
      </p:sp>
      <p:sp>
        <p:nvSpPr>
          <p:cNvPr id="9" name="Text 7"/>
          <p:cNvSpPr/>
          <p:nvPr/>
        </p:nvSpPr>
        <p:spPr>
          <a:xfrm>
            <a:off x="1047750" y="3855591"/>
            <a:ext cx="4866132"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4F586A"/>
                </a:solidFill>
                <a:latin typeface="Arial" pitchFamily="34" charset="0"/>
                <a:ea typeface="Arial" pitchFamily="34" charset="-122"/>
                <a:cs typeface="Arial" pitchFamily="34" charset="-120"/>
              </a:rPr>
              <a:t>c. Never: a script can be attached only once</a:t>
            </a:r>
            <a:endParaRPr lang="en-US" sz="1400" dirty="0"/>
          </a:p>
        </p:txBody>
      </p:sp>
      <p:sp>
        <p:nvSpPr>
          <p:cNvPr id="10" name="Text 8"/>
          <p:cNvSpPr/>
          <p:nvPr/>
        </p:nvSpPr>
        <p:spPr>
          <a:xfrm>
            <a:off x="1047750" y="4184501"/>
            <a:ext cx="4866132"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4F586A"/>
                </a:solidFill>
                <a:latin typeface="Arial" pitchFamily="34" charset="0"/>
                <a:ea typeface="Arial" pitchFamily="34" charset="-122"/>
                <a:cs typeface="Arial" pitchFamily="34" charset="-120"/>
              </a:rPr>
              <a:t>d. Only on frames when a key is pressed</a:t>
            </a:r>
            <a:endParaRPr lang="en-US" sz="1400" dirty="0"/>
          </a:p>
        </p:txBody>
      </p:sp>
      <p:sp>
        <p:nvSpPr>
          <p:cNvPr id="11" name="Shape 9"/>
          <p:cNvSpPr/>
          <p:nvPr/>
        </p:nvSpPr>
        <p:spPr>
          <a:xfrm>
            <a:off x="6188075" y="1953816"/>
            <a:ext cx="5187950" cy="2942481"/>
          </a:xfrm>
          <a:prstGeom prst="roundRect">
            <a:avLst>
              <a:gd name="adj" fmla="val 4208"/>
            </a:avLst>
          </a:prstGeom>
          <a:solidFill>
            <a:srgbClr val="FDFDFE"/>
          </a:solidFill>
          <a:ln w="6350">
            <a:solidFill>
              <a:srgbClr val="DFE3EC"/>
            </a:solidFill>
            <a:prstDash val="solid"/>
          </a:ln>
        </p:spPr>
      </p:sp>
      <p:sp>
        <p:nvSpPr>
          <p:cNvPr id="12" name="Text 10"/>
          <p:cNvSpPr/>
          <p:nvPr/>
        </p:nvSpPr>
        <p:spPr>
          <a:xfrm>
            <a:off x="6419850" y="2185591"/>
            <a:ext cx="4866132"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6A4FD8"/>
                </a:solidFill>
                <a:latin typeface="Courier New" pitchFamily="49" charset="0"/>
                <a:ea typeface="Courier New" pitchFamily="49" charset="-122"/>
                <a:cs typeface="Courier New" pitchFamily="49" charset="-120"/>
              </a:rPr>
              <a:t>5</a:t>
            </a:r>
            <a:endParaRPr lang="en-US" sz="1800" dirty="0"/>
          </a:p>
        </p:txBody>
      </p:sp>
      <p:sp>
        <p:nvSpPr>
          <p:cNvPr id="13" name="Text 11"/>
          <p:cNvSpPr/>
          <p:nvPr/>
        </p:nvSpPr>
        <p:spPr>
          <a:xfrm>
            <a:off x="6419850" y="2594521"/>
            <a:ext cx="4866132"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Update() adds 0.1 to the object's y every frame. How fast does it move at 60 and at 144 frames per second?</a:t>
            </a:r>
            <a:endParaRPr lang="en-US" sz="1500" dirty="0"/>
          </a:p>
        </p:txBody>
      </p:sp>
      <p:sp>
        <p:nvSpPr>
          <p:cNvPr id="14" name="Text 12"/>
          <p:cNvSpPr/>
          <p:nvPr/>
        </p:nvSpPr>
        <p:spPr>
          <a:xfrm>
            <a:off x="6419850" y="3197771"/>
            <a:ext cx="4866132"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4F586A"/>
                </a:solidFill>
                <a:latin typeface="Arial" pitchFamily="34" charset="0"/>
                <a:ea typeface="Arial" pitchFamily="34" charset="-122"/>
                <a:cs typeface="Arial" pitchFamily="34" charset="-120"/>
              </a:rPr>
              <a:t>a. 0.1 units per second on both</a:t>
            </a:r>
            <a:endParaRPr lang="en-US" sz="1400" dirty="0"/>
          </a:p>
        </p:txBody>
      </p:sp>
      <p:sp>
        <p:nvSpPr>
          <p:cNvPr id="15" name="Text 13"/>
          <p:cNvSpPr/>
          <p:nvPr/>
        </p:nvSpPr>
        <p:spPr>
          <a:xfrm>
            <a:off x="6419850" y="3526681"/>
            <a:ext cx="4866132"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4F586A"/>
                </a:solidFill>
                <a:latin typeface="Arial" pitchFamily="34" charset="0"/>
                <a:ea typeface="Arial" pitchFamily="34" charset="-122"/>
                <a:cs typeface="Arial" pitchFamily="34" charset="-120"/>
              </a:rPr>
              <a:t>b. 6 and 14.4 units per second</a:t>
            </a:r>
            <a:endParaRPr lang="en-US" sz="1400" dirty="0"/>
          </a:p>
        </p:txBody>
      </p:sp>
      <p:sp>
        <p:nvSpPr>
          <p:cNvPr id="16" name="Text 14"/>
          <p:cNvSpPr/>
          <p:nvPr/>
        </p:nvSpPr>
        <p:spPr>
          <a:xfrm>
            <a:off x="6419850" y="3855591"/>
            <a:ext cx="4866132"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4F586A"/>
                </a:solidFill>
                <a:latin typeface="Arial" pitchFamily="34" charset="0"/>
                <a:ea typeface="Arial" pitchFamily="34" charset="-122"/>
                <a:cs typeface="Arial" pitchFamily="34" charset="-120"/>
              </a:rPr>
              <a:t>c. 6 units per second on both: Update() always runs 60 times a second</a:t>
            </a:r>
            <a:endParaRPr lang="en-US" sz="1400" dirty="0"/>
          </a:p>
        </p:txBody>
      </p:sp>
      <p:sp>
        <p:nvSpPr>
          <p:cNvPr id="17" name="Text 15"/>
          <p:cNvSpPr/>
          <p:nvPr/>
        </p:nvSpPr>
        <p:spPr>
          <a:xfrm>
            <a:off x="6419850" y="4424511"/>
            <a:ext cx="4866132"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4F586A"/>
                </a:solidFill>
                <a:latin typeface="Arial" pitchFamily="34" charset="0"/>
                <a:ea typeface="Arial" pitchFamily="34" charset="-122"/>
                <a:cs typeface="Arial" pitchFamily="34" charset="-120"/>
              </a:rPr>
              <a:t>d. It doesn't move: y is read-only</a:t>
            </a:r>
            <a:endParaRPr lang="en-US" sz="1400" dirty="0"/>
          </a:p>
        </p:txBody>
      </p:sp>
      <p:sp>
        <p:nvSpPr>
          <p:cNvPr id="18" name="Text 16"/>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1 · Summary · 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CHECK YOUR UNDERSTANDING · ANSWERS</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Answers and why</a:t>
            </a:r>
            <a:endParaRPr lang="en-US" sz="3200" dirty="0"/>
          </a:p>
        </p:txBody>
      </p:sp>
      <p:sp>
        <p:nvSpPr>
          <p:cNvPr id="4" name="Shape 2"/>
          <p:cNvSpPr/>
          <p:nvPr/>
        </p:nvSpPr>
        <p:spPr>
          <a:xfrm>
            <a:off x="815975" y="1953816"/>
            <a:ext cx="10560050" cy="2327374"/>
          </a:xfrm>
          <a:prstGeom prst="roundRect">
            <a:avLst>
              <a:gd name="adj" fmla="val 5320"/>
            </a:avLst>
          </a:prstGeom>
          <a:solidFill>
            <a:srgbClr val="FDFDFE"/>
          </a:solidFill>
          <a:ln w="6350">
            <a:solidFill>
              <a:srgbClr val="DFE3EC"/>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984250" y="2045891"/>
          <a:ext cx="10236200" cy="2155924"/>
        </p:xfrm>
        <a:graphic>
          <a:graphicData uri="http://schemas.openxmlformats.org/drawingml/2006/table">
            <a:tbl>
              <a:tblPr/>
              <a:tblGrid>
                <a:gridCol w="614172"/>
                <a:gridCol w="1023620"/>
                <a:gridCol w="8598408"/>
              </a:tblGrid>
              <a:tr h="359321">
                <a:tc>
                  <a:txBody>
                    <a:bodyPr/>
                    <a:lstStyle/>
                    <a:p>
                      <a:pPr indent="0" marL="0">
                        <a:lnSpc>
                          <a:spcPts val="1820"/>
                        </a:lnSpc>
                        <a:buNone/>
                      </a:pPr>
                      <a:r>
                        <a:rPr lang="en-US" sz="1300" b="1" dirty="0">
                          <a:solidFill>
                            <a:srgbClr val="1D2330"/>
                          </a:solidFill>
                          <a:latin typeface="Arial" pitchFamily="34" charset="0"/>
                          <a:ea typeface="Arial" pitchFamily="34" charset="-122"/>
                          <a:cs typeface="Arial" pitchFamily="34" charset="-120"/>
                        </a:rPr>
                        <a:t>#</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c>
                  <a:txBody>
                    <a:bodyPr/>
                    <a:lstStyle/>
                    <a:p>
                      <a:pPr indent="0" marL="0">
                        <a:lnSpc>
                          <a:spcPts val="1820"/>
                        </a:lnSpc>
                        <a:buNone/>
                      </a:pPr>
                      <a:r>
                        <a:rPr lang="en-US" sz="1300" b="1" dirty="0">
                          <a:solidFill>
                            <a:srgbClr val="1D2330"/>
                          </a:solidFill>
                          <a:latin typeface="Arial" pitchFamily="34" charset="0"/>
                          <a:ea typeface="Arial" pitchFamily="34" charset="-122"/>
                          <a:cs typeface="Arial" pitchFamily="34" charset="-120"/>
                        </a:rPr>
                        <a:t>Answer</a:t>
                      </a:r>
                      <a:endParaRPr lang="en-US" sz="1300" dirty="0">
                        <a:latin typeface="Arial" charset="0"/>
                        <a:ea typeface="Arial" charset="0"/>
                        <a:cs typeface="Arial" charset="0"/>
                      </a:endParaRPr>
                    </a:p>
                  </a:txBody>
                  <a:tcPr marL="57785" marR="57785" marT="57785" marB="57785" anchor="t">
                    <a:lnL w="12700" cap="flat" cmpd="sng" algn="ctr">
                      <a:solidFill>
                        <a:srgbClr val="BBBBBB"/>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c>
                  <a:txBody>
                    <a:bodyPr/>
                    <a:lstStyle/>
                    <a:p>
                      <a:pPr indent="0" marL="0">
                        <a:lnSpc>
                          <a:spcPts val="1820"/>
                        </a:lnSpc>
                        <a:buNone/>
                      </a:pPr>
                      <a:r>
                        <a:rPr lang="en-US" sz="1300" b="1" dirty="0">
                          <a:solidFill>
                            <a:srgbClr val="1D2330"/>
                          </a:solidFill>
                          <a:latin typeface="Arial" pitchFamily="34" charset="0"/>
                          <a:ea typeface="Arial" pitchFamily="34" charset="-122"/>
                          <a:cs typeface="Arial" pitchFamily="34" charset="-120"/>
                        </a:rPr>
                        <a:t>Why</a:t>
                      </a:r>
                      <a:endParaRPr lang="en-US" sz="1300" dirty="0">
                        <a:latin typeface="Arial" charset="0"/>
                        <a:ea typeface="Arial" charset="0"/>
                        <a:cs typeface="Arial" charset="0"/>
                      </a:endParaRPr>
                    </a:p>
                  </a:txBody>
                  <a:tcPr marL="57785" marR="57785" marT="57785" marB="57785" anchor="t">
                    <a:lnL w="12700" cap="flat" cmpd="sng" algn="ctr">
                      <a:solidFill>
                        <a:srgbClr val="BBBBBB"/>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1</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b</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Size sets the half-height (50). Half-width = 50 × 1920 ÷ 1080 ≈ 89, so x = 80 is on screen.</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2</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c</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512 ÷ 128 × 256 ÷ 128 = 4 × 2 at Scale 1; Scale 3 makes it 12 × 6.</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3</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b</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Unity calls Awake() on every object before any Start(), then Update() every frame.</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4</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b</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Each GameObject gets its own instance of the script component, and each one's Update() runs.</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5</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b</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0.1 × 60 = 6 and 0.1 × 144 = 14.4: per-frame movement depends on the frame rate.</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bl>
          </a:graphicData>
        </a:graphic>
      </p:graphicFrame>
      <p:sp>
        <p:nvSpPr>
          <p:cNvPr id="6" name="Text 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1 · Summary · 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5A12"/>
                </a:solidFill>
                <a:latin typeface="Arial" pitchFamily="34" charset="0"/>
                <a:ea typeface="Arial" pitchFamily="34" charset="-122"/>
                <a:cs typeface="Arial" pitchFamily="34" charset="-120"/>
              </a:rPr>
              <a:t>BEFORE NEXT CLASS</a:t>
            </a:r>
            <a:endParaRPr lang="en-US" sz="1200" dirty="0"/>
          </a:p>
        </p:txBody>
      </p:sp>
      <p:sp>
        <p:nvSpPr>
          <p:cNvPr id="3" name="Text 1"/>
          <p:cNvSpPr/>
          <p:nvPr>
            <p:ph type="title"/>
          </p:nvPr>
        </p:nvSpPr>
        <p:spPr>
          <a:xfrm>
            <a:off x="812800" y="12801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Practice, then on to Module 2</a:t>
            </a:r>
            <a:endParaRPr lang="en-US" sz="3200" dirty="0"/>
          </a:p>
        </p:txBody>
      </p:sp>
      <p:sp>
        <p:nvSpPr>
          <p:cNvPr id="4" name="Shape 2"/>
          <p:cNvSpPr/>
          <p:nvPr/>
        </p:nvSpPr>
        <p:spPr>
          <a:xfrm>
            <a:off x="815975" y="2004616"/>
            <a:ext cx="5175250" cy="2904430"/>
          </a:xfrm>
          <a:prstGeom prst="roundRect">
            <a:avLst>
              <a:gd name="adj" fmla="val 4263"/>
            </a:avLst>
          </a:prstGeom>
          <a:solidFill>
            <a:srgbClr val="FDF5E6"/>
          </a:solidFill>
          <a:ln w="6350">
            <a:solidFill>
              <a:srgbClr val="F0DCB4"/>
            </a:solidFill>
            <a:prstDash val="solid"/>
          </a:ln>
        </p:spPr>
      </p:sp>
      <p:sp>
        <p:nvSpPr>
          <p:cNvPr id="5" name="Text 3"/>
          <p:cNvSpPr/>
          <p:nvPr/>
        </p:nvSpPr>
        <p:spPr>
          <a:xfrm>
            <a:off x="1073150" y="2261791"/>
            <a:ext cx="48007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D2330"/>
                </a:solidFill>
                <a:latin typeface="Arial" pitchFamily="34" charset="0"/>
                <a:ea typeface="Arial" pitchFamily="34" charset="-122"/>
                <a:cs typeface="Arial" pitchFamily="34" charset="-120"/>
              </a:rPr>
              <a:t>In-class self-exercise</a:t>
            </a:r>
            <a:endParaRPr lang="en-US" sz="2000" dirty="0"/>
          </a:p>
        </p:txBody>
      </p:sp>
      <p:sp>
        <p:nvSpPr>
          <p:cNvPr id="6" name="Text 4"/>
          <p:cNvSpPr/>
          <p:nvPr/>
        </p:nvSpPr>
        <p:spPr>
          <a:xfrm>
            <a:off x="1073150" y="2718991"/>
            <a:ext cx="4800727"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F586A"/>
                </a:solidFill>
                <a:latin typeface="Arial" pitchFamily="34" charset="0"/>
                <a:ea typeface="Arial" pitchFamily="34" charset="-122"/>
                <a:cs typeface="Arial" pitchFamily="34" charset="-120"/>
              </a:rPr>
              <a:t>Finish it if you haven't: it uses everything from today. My solution is at the end of the handout.</a:t>
            </a:r>
            <a:endParaRPr lang="en-US" sz="1400" dirty="0"/>
          </a:p>
        </p:txBody>
      </p:sp>
      <p:sp>
        <p:nvSpPr>
          <p:cNvPr id="7" name="Text 5"/>
          <p:cNvSpPr/>
          <p:nvPr/>
        </p:nvSpPr>
        <p:spPr>
          <a:xfrm>
            <a:off x="1073150" y="3369171"/>
            <a:ext cx="4660900" cy="452090"/>
          </a:xfrm>
          <a:prstGeom prst="roundRect">
            <a:avLst>
              <a:gd name="adj" fmla="val 50000"/>
            </a:avLst>
          </a:prstGeom>
          <a:solidFill>
            <a:srgbClr val="B7791F"/>
          </a:solidFill>
          <a:ln/>
        </p:spPr>
        <p:txBody>
          <a:bodyPr wrap="square" lIns="111594" tIns="35394" rIns="0" bIns="9994" rtlCol="0" anchor="t">
            <a:normAutofit/>
          </a:bodyPr>
          <a:lstStyle/>
          <a:p>
            <a:pPr algn="l" indent="0" marL="0">
              <a:lnSpc>
                <a:spcPts val="1960"/>
              </a:lnSpc>
              <a:buNone/>
            </a:pPr>
            <a:r>
              <a:rPr lang="en-US" sz="1400" b="1" u="sng" dirty="0">
                <a:solidFill>
                  <a:srgbClr val="FDFAF3"/>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Open the exercise →</a:t>
            </a:r>
            <a:endParaRPr lang="en-US" sz="1400" dirty="0"/>
          </a:p>
        </p:txBody>
      </p:sp>
      <p:sp>
        <p:nvSpPr>
          <p:cNvPr id="8" name="Text 6"/>
          <p:cNvSpPr/>
          <p:nvPr/>
        </p:nvSpPr>
        <p:spPr>
          <a:xfrm>
            <a:off x="1073150" y="3973661"/>
            <a:ext cx="4660900" cy="452090"/>
          </a:xfrm>
          <a:prstGeom prst="roundRect">
            <a:avLst>
              <a:gd name="adj" fmla="val 50000"/>
            </a:avLst>
          </a:prstGeom>
          <a:solidFill>
            <a:srgbClr val="F6E6C4"/>
          </a:solidFill>
          <a:ln/>
        </p:spPr>
        <p:txBody>
          <a:bodyPr wrap="square" lIns="111594" tIns="35394" rIns="0" bIns="9994" rtlCol="0" anchor="t">
            <a:normAutofit/>
          </a:bodyPr>
          <a:lstStyle/>
          <a:p>
            <a:pPr algn="l" indent="0" marL="0">
              <a:lnSpc>
                <a:spcPts val="1960"/>
              </a:lnSpc>
              <a:buNone/>
            </a:pPr>
            <a:r>
              <a:rPr lang="en-US" sz="1400" b="1" u="sng" dirty="0">
                <a:solidFill>
                  <a:srgbClr val="5C3C0B"/>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 Play the solution</a:t>
            </a:r>
            <a:endParaRPr lang="en-US" sz="1400" dirty="0"/>
          </a:p>
        </p:txBody>
      </p:sp>
      <p:sp>
        <p:nvSpPr>
          <p:cNvPr id="9" name="Shape 7"/>
          <p:cNvSpPr/>
          <p:nvPr/>
        </p:nvSpPr>
        <p:spPr>
          <a:xfrm>
            <a:off x="6200775" y="2004616"/>
            <a:ext cx="5175250" cy="2904430"/>
          </a:xfrm>
          <a:prstGeom prst="roundRect">
            <a:avLst>
              <a:gd name="adj" fmla="val 4263"/>
            </a:avLst>
          </a:prstGeom>
          <a:solidFill>
            <a:srgbClr val="FDFDFE"/>
          </a:solidFill>
          <a:ln w="6350">
            <a:solidFill>
              <a:srgbClr val="DFE3EC"/>
            </a:solidFill>
            <a:prstDash val="solid"/>
          </a:ln>
        </p:spPr>
      </p:sp>
      <p:sp>
        <p:nvSpPr>
          <p:cNvPr id="10" name="Text 8"/>
          <p:cNvSpPr/>
          <p:nvPr/>
        </p:nvSpPr>
        <p:spPr>
          <a:xfrm>
            <a:off x="6457950" y="2261791"/>
            <a:ext cx="48007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D2330"/>
                </a:solidFill>
                <a:latin typeface="Arial" pitchFamily="34" charset="0"/>
                <a:ea typeface="Arial" pitchFamily="34" charset="-122"/>
                <a:cs typeface="Arial" pitchFamily="34" charset="-120"/>
              </a:rPr>
              <a:t>Also</a:t>
            </a:r>
            <a:endParaRPr lang="en-US" sz="2000" dirty="0"/>
          </a:p>
        </p:txBody>
      </p:sp>
      <p:sp>
        <p:nvSpPr>
          <p:cNvPr id="11" name="Text 9"/>
          <p:cNvSpPr/>
          <p:nvPr/>
        </p:nvSpPr>
        <p:spPr>
          <a:xfrm>
            <a:off x="6555232" y="2693591"/>
            <a:ext cx="4695825" cy="1358900"/>
          </a:xfrm>
          <a:prstGeom prst="rect">
            <a:avLst/>
          </a:prstGeom>
          <a:noFill/>
          <a:ln/>
        </p:spPr>
        <p:txBody>
          <a:bodyPr wrap="square" lIns="0" tIns="0" rIns="0" bIns="0" rtlCol="0" anchor="t">
            <a:normAutofit/>
          </a:bodyPr>
          <a:lstStyle/>
          <a:p>
            <a:pPr algn="l" marL="156718" indent="-156718">
              <a:lnSpc>
                <a:spcPts val="2100"/>
              </a:lnSpc>
              <a:buSzPct val="100000"/>
              <a:buChar char="•"/>
            </a:pPr>
            <a:r>
              <a:rPr lang="en-US" sz="1400" dirty="0">
                <a:solidFill>
                  <a:srgbClr val="4F586A"/>
                </a:solidFill>
                <a:latin typeface="Arial" pitchFamily="34" charset="0"/>
                <a:ea typeface="Arial" pitchFamily="34" charset="-122"/>
                <a:cs typeface="Arial" pitchFamily="34" charset="-120"/>
              </a:rPr>
              <a:t>Install Unity 6000.3.11f1 and don't update it</a:t>
            </a:r>
            <a:endParaRPr lang="en-US" sz="1400" dirty="0"/>
          </a:p>
          <a:p>
            <a:pPr algn="l" marL="156718" indent="-156718">
              <a:lnSpc>
                <a:spcPts val="2100"/>
              </a:lnSpc>
              <a:buSzPct val="100000"/>
              <a:buChar char="•"/>
            </a:pPr>
            <a:r>
              <a:rPr lang="en-US" sz="1400" dirty="0">
                <a:solidFill>
                  <a:srgbClr val="4F586A"/>
                </a:solidFill>
                <a:latin typeface="Arial" pitchFamily="34" charset="0"/>
                <a:ea typeface="Arial" pitchFamily="34" charset="-122"/>
                <a:cs typeface="Arial" pitchFamily="34" charset="-120"/>
              </a:rPr>
              <a:t>Fork the course repository</a:t>
            </a:r>
            <a:endParaRPr lang="en-US" sz="1400" dirty="0"/>
          </a:p>
          <a:p>
            <a:pPr algn="l" marL="156718" indent="-156718">
              <a:lnSpc>
                <a:spcPts val="2100"/>
              </a:lnSpc>
              <a:buSzPct val="100000"/>
              <a:buChar char="•"/>
            </a:pPr>
            <a:r>
              <a:rPr lang="en-US" sz="1400" dirty="0">
                <a:solidFill>
                  <a:srgbClr val="4F586A"/>
                </a:solidFill>
                <a:latin typeface="Arial" pitchFamily="34" charset="0"/>
                <a:ea typeface="Arial" pitchFamily="34" charset="-122"/>
                <a:cs typeface="Arial" pitchFamily="34" charset="-120"/>
              </a:rPr>
              <a:t>Practice a PC EXE and a WebGL build</a:t>
            </a:r>
            <a:endParaRPr lang="en-US" sz="1400" dirty="0"/>
          </a:p>
          <a:p>
            <a:pPr algn="l" marL="156718" indent="-156718">
              <a:lnSpc>
                <a:spcPts val="2100"/>
              </a:lnSpc>
              <a:buSzPct val="100000"/>
              <a:buChar char="•"/>
            </a:pPr>
            <a:r>
              <a:rPr lang="en-US" sz="1400" dirty="0">
                <a:solidFill>
                  <a:srgbClr val="4F586A"/>
                </a:solidFill>
                <a:latin typeface="Arial" pitchFamily="34" charset="0"/>
                <a:ea typeface="Arial" pitchFamily="34" charset="-122"/>
                <a:cs typeface="Arial" pitchFamily="34" charset="-120"/>
              </a:rPr>
              <a:t>Before submitting: delete Library, Temp, Logs and Builds</a:t>
            </a:r>
            <a:endParaRPr lang="en-US" sz="1400" dirty="0"/>
          </a:p>
        </p:txBody>
      </p:sp>
      <p:sp>
        <p:nvSpPr>
          <p:cNvPr id="12" name="Text 10"/>
          <p:cNvSpPr/>
          <p:nvPr/>
        </p:nvSpPr>
        <p:spPr>
          <a:xfrm>
            <a:off x="6457950" y="4154091"/>
            <a:ext cx="4800727" cy="52318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D2330"/>
                </a:solidFill>
                <a:latin typeface="Arial" pitchFamily="34" charset="0"/>
                <a:ea typeface="Arial" pitchFamily="34" charset="-122"/>
                <a:cs typeface="Arial" pitchFamily="34" charset="-120"/>
              </a:rPr>
              <a:t>Next:</a:t>
            </a:r>
            <a:r>
              <a:rPr lang="en-US" sz="1400" dirty="0">
                <a:solidFill>
                  <a:srgbClr val="1D2330"/>
                </a:solidFill>
                <a:latin typeface="Arial" pitchFamily="34" charset="0"/>
                <a:ea typeface="Arial" pitchFamily="34" charset="-122"/>
                <a:cs typeface="Arial" pitchFamily="34" charset="-120"/>
              </a:rPr>
              <a:t> Module 2, object control and UI, and speed in units per second.</a:t>
            </a:r>
            <a:endParaRPr lang="en-US" sz="1400" dirty="0"/>
          </a:p>
        </p:txBody>
      </p:sp>
      <p:sp>
        <p:nvSpPr>
          <p:cNvPr id="13" name="Text 11"/>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1 · Summary · 11</a:t>
            </a:r>
            <a:endParaRPr lang="en-US" sz="1200" dirty="0"/>
          </a:p>
        </p:txBody>
      </p:sp>
    </p:spTree>
  </p:cSld>
  <p:clrMapOvr>
    <a:masterClrMapping/>
  </p:clrMapOvr>
</p:sld>
</file>

<file path=ppt/theme/theme1.xml><?xml version="1.0" encoding="utf-8"?>
<a:theme xmlns:a="http://schemas.openxmlformats.org/drawingml/2006/main" name="Module 1 · Summary">
  <a:themeElements>
    <a:clrScheme name="Module 1 · Summary">
      <a:dk1>
        <a:srgbClr val="1D2330"/>
      </a:dk1>
      <a:lt1>
        <a:srgbClr val="F7F8FA"/>
      </a:lt1>
      <a:dk2>
        <a:srgbClr val="545863"/>
      </a:dk2>
      <a:lt2>
        <a:srgbClr val="E1E3E6"/>
      </a:lt2>
      <a:accent1>
        <a:srgbClr val="2A5FC4"/>
      </a:accent1>
      <a:accent2>
        <a:srgbClr val="6A4FD8"/>
      </a:accent2>
      <a:accent3>
        <a:srgbClr val="1F4FA8"/>
      </a:accent3>
      <a:accent4>
        <a:srgbClr val="2F6FDF"/>
      </a:accent4>
      <a:accent5>
        <a:srgbClr val="B7791F"/>
      </a:accent5>
      <a:accent6>
        <a:srgbClr val="F6E6C4"/>
      </a:accent6>
      <a:hlink>
        <a:srgbClr val="0563C1"/>
      </a:hlink>
      <a:folHlink>
        <a:srgbClr val="954F72"/>
      </a:folHlink>
    </a:clrScheme>
    <a:fontScheme name="Module 1 · Summary">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 Summary</dc:title>
  <dc:subject/>
  <dc:creator/>
  <cp:lastModifiedBy/>
  <cp:revision>1</cp:revision>
  <dcterms:created xsi:type="dcterms:W3CDTF">2026-10-06T19:34:19Z</dcterms:created>
  <dcterms:modified xsi:type="dcterms:W3CDTF">2026-10-06T19:34:19Z</dcterms:modified>
</cp:coreProperties>
</file>