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notesMasterIdLst>
    <p:notesMasterId r:id="rId30"/>
  </p:notesMasterIdLst>
  <p:sldIdLst>
    <p:sldId id="256" r:id="rId2"/>
    <p:sldId id="304" r:id="rId3"/>
    <p:sldId id="303" r:id="rId4"/>
    <p:sldId id="310" r:id="rId5"/>
    <p:sldId id="257" r:id="rId6"/>
    <p:sldId id="286" r:id="rId7"/>
    <p:sldId id="272" r:id="rId8"/>
    <p:sldId id="275" r:id="rId9"/>
    <p:sldId id="273" r:id="rId10"/>
    <p:sldId id="280" r:id="rId11"/>
    <p:sldId id="274" r:id="rId12"/>
    <p:sldId id="305" r:id="rId13"/>
    <p:sldId id="258" r:id="rId14"/>
    <p:sldId id="302" r:id="rId15"/>
    <p:sldId id="306" r:id="rId16"/>
    <p:sldId id="277" r:id="rId17"/>
    <p:sldId id="291" r:id="rId18"/>
    <p:sldId id="309" r:id="rId19"/>
    <p:sldId id="292" r:id="rId20"/>
    <p:sldId id="290" r:id="rId21"/>
    <p:sldId id="308" r:id="rId22"/>
    <p:sldId id="312" r:id="rId23"/>
    <p:sldId id="307" r:id="rId24"/>
    <p:sldId id="279" r:id="rId25"/>
    <p:sldId id="281" r:id="rId26"/>
    <p:sldId id="311" r:id="rId27"/>
    <p:sldId id="283" r:id="rId28"/>
    <p:sldId id="282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750C514-79BA-42DB-91E2-0AB5F1864B5B}">
          <p14:sldIdLst>
            <p14:sldId id="256"/>
            <p14:sldId id="304"/>
            <p14:sldId id="303"/>
            <p14:sldId id="310"/>
            <p14:sldId id="257"/>
            <p14:sldId id="286"/>
            <p14:sldId id="272"/>
            <p14:sldId id="275"/>
            <p14:sldId id="273"/>
            <p14:sldId id="280"/>
            <p14:sldId id="274"/>
            <p14:sldId id="305"/>
            <p14:sldId id="258"/>
            <p14:sldId id="302"/>
            <p14:sldId id="306"/>
            <p14:sldId id="277"/>
            <p14:sldId id="291"/>
            <p14:sldId id="309"/>
            <p14:sldId id="292"/>
            <p14:sldId id="290"/>
            <p14:sldId id="308"/>
            <p14:sldId id="312"/>
            <p14:sldId id="307"/>
            <p14:sldId id="279"/>
            <p14:sldId id="281"/>
            <p14:sldId id="311"/>
            <p14:sldId id="283"/>
            <p14:sldId id="28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elvin Sung" initials="KS" lastIdx="1" clrIdx="0">
    <p:extLst>
      <p:ext uri="{19B8F6BF-5375-455C-9EA6-DF929625EA0E}">
        <p15:presenceInfo xmlns:p15="http://schemas.microsoft.com/office/powerpoint/2012/main" userId="Kelvin Sung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4192" autoAdjust="0"/>
  </p:normalViewPr>
  <p:slideViewPr>
    <p:cSldViewPr>
      <p:cViewPr varScale="1">
        <p:scale>
          <a:sx n="141" d="100"/>
          <a:sy n="141" d="100"/>
        </p:scale>
        <p:origin x="936" y="13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78FD48-7BBA-4787-8980-5DFB65E0734D}" type="datetimeFigureOut">
              <a:rPr lang="en-US" smtClean="0"/>
              <a:t>5/24/2025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DB80D0-0163-4942-8F25-71DA65E500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8377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Poll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DB80D0-0163-4942-8F25-71DA65E5004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0957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Grade from past years: A+ &gt; 95,   A 90-95, B&gt;80, VERY seldom anyone gets a 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DB80D0-0163-4942-8F25-71DA65E5004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9014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DB80D0-0163-4942-8F25-71DA65E5004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0407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DB80D0-0163-4942-8F25-71DA65E5004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4520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DB80D0-0163-4942-8F25-71DA65E5004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824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DB80D0-0163-4942-8F25-71DA65E5004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5181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DB80D0-0163-4942-8F25-71DA65E50049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2356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DEMO how to ask question: Type I question and write “Q”</a:t>
            </a:r>
          </a:p>
          <a:p>
            <a:endParaRPr lang="en-US" dirty="0"/>
          </a:p>
          <a:p>
            <a:r>
              <a:rPr lang="zh-CN" altLang="en-US" dirty="0"/>
              <a:t>我的问题是怎么推出 </a:t>
            </a:r>
            <a:r>
              <a:rPr lang="en-US" altLang="zh-CN" dirty="0"/>
              <a:t>annotate?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DB80D0-0163-4942-8F25-71DA65E5004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8036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DB80D0-0163-4942-8F25-71DA65E5004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9875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Learn how to annotate</a:t>
            </a:r>
            <a:r>
              <a:rPr lang="en-US" dirty="0"/>
              <a:t>: put a dot or circle your school, or write your school if not here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DB80D0-0163-4942-8F25-71DA65E5004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699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Why, Language, Background </a:t>
            </a:r>
            <a:r>
              <a:rPr lang="en-US" dirty="0"/>
              <a:t>polls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DB80D0-0163-4942-8F25-71DA65E5004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7496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Programming Languages </a:t>
            </a:r>
            <a:r>
              <a:rPr lang="en-US" dirty="0"/>
              <a:t>poll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Background </a:t>
            </a:r>
            <a:r>
              <a:rPr lang="en-US" b="0" dirty="0"/>
              <a:t>poll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DB80D0-0163-4942-8F25-71DA65E5004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4937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DB80D0-0163-4942-8F25-71DA65E5004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0032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2D only: because of time limit. Learning in steps, learn the tools, know how to build, understand the challenges, then, increase the tool complexities to 3D, so, next class.</a:t>
            </a:r>
          </a:p>
          <a:p>
            <a:endParaRPr lang="en-US" dirty="0"/>
          </a:p>
          <a:p>
            <a:r>
              <a:rPr lang="en-US" dirty="0"/>
              <a:t>Games: subjectivity, an Art for others, TESTs + Feedback   (Engaging your players in activities)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DB80D0-0163-4942-8F25-71DA65E5004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1434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DB80D0-0163-4942-8F25-71DA65E5004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4326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12192000" cy="4572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3886200"/>
            <a:ext cx="85344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007889"/>
            <a:ext cx="10363200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274638"/>
            <a:ext cx="10566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812800" y="1600200"/>
            <a:ext cx="105664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1" y="4962526"/>
            <a:ext cx="10513484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1" y="3462339"/>
            <a:ext cx="10513484" cy="1500187"/>
          </a:xfrm>
        </p:spPr>
        <p:txBody>
          <a:bodyPr anchor="b">
            <a:normAutofit/>
          </a:bodyPr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812800" y="1600200"/>
            <a:ext cx="49784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400800" y="1600200"/>
            <a:ext cx="49784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274638"/>
            <a:ext cx="10566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400800" y="2209800"/>
            <a:ext cx="49784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812800" y="2209800"/>
            <a:ext cx="49784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274638"/>
            <a:ext cx="10566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1600200"/>
            <a:ext cx="49784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1600200"/>
            <a:ext cx="49784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274638"/>
            <a:ext cx="10566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5283200" y="1447800"/>
            <a:ext cx="6197600" cy="4267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864" y="1447800"/>
            <a:ext cx="39624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6864" y="2547892"/>
            <a:ext cx="3962400" cy="3167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447800"/>
            <a:ext cx="39624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209792" y="1447800"/>
            <a:ext cx="4559808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547891"/>
            <a:ext cx="3962400" cy="2405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2800" y="274638"/>
            <a:ext cx="105664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1600201"/>
            <a:ext cx="10566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20000" y="6356351"/>
            <a:ext cx="203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trike="noStrike" spc="60" baseline="0">
                <a:solidFill>
                  <a:schemeClr val="tx1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128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60" baseline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058400" y="6356351"/>
            <a:ext cx="132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000" kern="1200" cap="all" spc="5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sites.uw.edu/crcs/projects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Kelvin Sung, </a:t>
            </a:r>
            <a:r>
              <a:rPr lang="zh-TW" altLang="en-US" dirty="0"/>
              <a:t>宋賢清</a:t>
            </a:r>
            <a:endParaRPr lang="en-US" dirty="0"/>
          </a:p>
          <a:p>
            <a:r>
              <a:rPr lang="en-US" dirty="0"/>
              <a:t>Computing and Software Systems</a:t>
            </a:r>
          </a:p>
          <a:p>
            <a:r>
              <a:rPr lang="en-US" dirty="0"/>
              <a:t>University of Washington Bothell</a:t>
            </a:r>
          </a:p>
          <a:p>
            <a:r>
              <a:rPr lang="en-US" dirty="0"/>
              <a:t>Summer 2025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Summer Fun: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Introduction to </a:t>
            </a:r>
            <a:br>
              <a:rPr lang="en-US" dirty="0"/>
            </a:br>
            <a:r>
              <a:rPr lang="en-US" dirty="0"/>
              <a:t>2D Game Development</a:t>
            </a:r>
          </a:p>
        </p:txBody>
      </p:sp>
    </p:spTree>
    <p:extLst>
      <p:ext uri="{BB962C8B-B14F-4D97-AF65-F5344CB8AC3E}">
        <p14:creationId xmlns:p14="http://schemas.microsoft.com/office/powerpoint/2010/main" val="10887588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your background: my expectations/Hope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143000" y="1600200"/>
            <a:ext cx="10236200" cy="4114800"/>
          </a:xfrm>
        </p:spPr>
        <p:txBody>
          <a:bodyPr>
            <a:normAutofit/>
          </a:bodyPr>
          <a:lstStyle/>
          <a:p>
            <a:r>
              <a:rPr lang="en-US" dirty="0"/>
              <a:t>Programming Languages </a:t>
            </a:r>
            <a:r>
              <a:rPr lang="en-US" dirty="0">
                <a:solidFill>
                  <a:srgbClr val="FFFF00"/>
                </a:solidFill>
              </a:rPr>
              <a:t>… one of</a:t>
            </a:r>
          </a:p>
          <a:p>
            <a:pPr lvl="1"/>
            <a:r>
              <a:rPr lang="en-US" b="1" dirty="0">
                <a:solidFill>
                  <a:srgbClr val="FFFF00"/>
                </a:solidFill>
              </a:rPr>
              <a:t>C++    C#    Java    Python</a:t>
            </a:r>
            <a:endParaRPr lang="en-US" dirty="0"/>
          </a:p>
          <a:p>
            <a:r>
              <a:rPr lang="en-US" dirty="0"/>
              <a:t>Foundational computer science background?</a:t>
            </a:r>
          </a:p>
          <a:p>
            <a:pPr lvl="1"/>
            <a:r>
              <a:rPr lang="en-US" b="1" dirty="0">
                <a:solidFill>
                  <a:srgbClr val="FFFF00"/>
                </a:solidFill>
              </a:rPr>
              <a:t>YES</a:t>
            </a:r>
            <a:r>
              <a:rPr lang="en-US" dirty="0"/>
              <a:t>: Object Oriented Programming and Data structures </a:t>
            </a:r>
          </a:p>
          <a:p>
            <a:pPr lvl="1"/>
            <a:r>
              <a:rPr lang="en-US" b="1" dirty="0">
                <a:solidFill>
                  <a:srgbClr val="FFFF00"/>
                </a:solidFill>
              </a:rPr>
              <a:t>A little or not much</a:t>
            </a:r>
            <a:r>
              <a:rPr lang="en-US" dirty="0"/>
              <a:t>: Operating Systems? </a:t>
            </a:r>
          </a:p>
          <a:p>
            <a:r>
              <a:rPr lang="en-US" dirty="0"/>
              <a:t>GUI and Computer Graphics?</a:t>
            </a:r>
          </a:p>
          <a:p>
            <a:pPr lvl="1"/>
            <a:r>
              <a:rPr lang="en-US" b="1" dirty="0">
                <a:solidFill>
                  <a:srgbClr val="FFFF00"/>
                </a:solidFill>
              </a:rPr>
              <a:t>A little or not much</a:t>
            </a:r>
            <a:endParaRPr lang="en-US" dirty="0"/>
          </a:p>
          <a:p>
            <a:pPr marL="342900" lvl="1" indent="-342900"/>
            <a:r>
              <a:rPr lang="en-US" b="1" dirty="0">
                <a:solidFill>
                  <a:srgbClr val="FFFF00"/>
                </a:solidFill>
              </a:rPr>
              <a:t>LET ME KNOW if you have very different background for the above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6004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Word about me …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219200" y="1600200"/>
            <a:ext cx="10160000" cy="4114800"/>
          </a:xfrm>
        </p:spPr>
        <p:txBody>
          <a:bodyPr>
            <a:normAutofit/>
          </a:bodyPr>
          <a:lstStyle/>
          <a:p>
            <a:r>
              <a:rPr lang="en-US" altLang="zh-TW" dirty="0"/>
              <a:t>Kelvin Sung (</a:t>
            </a:r>
            <a:r>
              <a:rPr lang="zh-TW" altLang="en-US" dirty="0"/>
              <a:t>宋賢清</a:t>
            </a:r>
            <a:r>
              <a:rPr lang="en-US" altLang="zh-TW" dirty="0"/>
              <a:t>) Shandong (</a:t>
            </a:r>
            <a:r>
              <a:rPr lang="zh-CN" altLang="en-US" dirty="0"/>
              <a:t>山东</a:t>
            </a:r>
            <a:r>
              <a:rPr lang="en-US" altLang="zh-TW" dirty="0"/>
              <a:t>)-ese from Taiwan (</a:t>
            </a:r>
            <a:r>
              <a:rPr lang="zh-CN" altLang="en-US" dirty="0"/>
              <a:t>台湾</a:t>
            </a:r>
            <a:r>
              <a:rPr lang="en-US" altLang="zh-TW" dirty="0"/>
              <a:t>) province</a:t>
            </a:r>
          </a:p>
          <a:p>
            <a:pPr lvl="1"/>
            <a:r>
              <a:rPr lang="en-US" altLang="zh-TW" dirty="0"/>
              <a:t>Born in Taiwan, been back to my </a:t>
            </a:r>
            <a:r>
              <a:rPr lang="en-US" altLang="zh-CN" dirty="0"/>
              <a:t>native land (unfortunately, only when I was 60): Qingdao (</a:t>
            </a:r>
            <a:r>
              <a:rPr lang="zh-TW" altLang="en-US" dirty="0"/>
              <a:t>青島</a:t>
            </a:r>
            <a:r>
              <a:rPr lang="en-US" altLang="zh-TW" dirty="0"/>
              <a:t>)</a:t>
            </a:r>
            <a:endParaRPr lang="en-US" dirty="0"/>
          </a:p>
          <a:p>
            <a:pPr lvl="1"/>
            <a:r>
              <a:rPr lang="en-US" altLang="zh-TW" dirty="0"/>
              <a:t>Grew up in Singapore (since I was 6)	</a:t>
            </a:r>
            <a:endParaRPr lang="en-US" altLang="zh-TW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en-US" altLang="zh-TW" dirty="0"/>
              <a:t>Education: in the US since 16</a:t>
            </a:r>
          </a:p>
          <a:p>
            <a:pPr lvl="1"/>
            <a:r>
              <a:rPr lang="en-US" altLang="zh-TW" dirty="0"/>
              <a:t>BS in EE: University of Wisconsin-Madison</a:t>
            </a:r>
          </a:p>
          <a:p>
            <a:pPr lvl="1"/>
            <a:r>
              <a:rPr lang="en-US" altLang="zh-TW" dirty="0"/>
              <a:t>MS, PHD in CS: University of Illinois at Urbana-Champaign</a:t>
            </a:r>
          </a:p>
          <a:p>
            <a:r>
              <a:rPr lang="en-US" altLang="zh-TW" dirty="0"/>
              <a:t>Experience and </a:t>
            </a:r>
            <a:r>
              <a:rPr lang="en-US" altLang="zh-TW" dirty="0">
                <a:hlinkClick r:id="rId3"/>
              </a:rPr>
              <a:t>Areas of Research</a:t>
            </a:r>
            <a:endParaRPr lang="en-US" altLang="zh-TW" dirty="0"/>
          </a:p>
          <a:p>
            <a:pPr lvl="1"/>
            <a:r>
              <a:rPr lang="en-US" altLang="zh-TW" dirty="0"/>
              <a:t>Computer graphics: image synthesis</a:t>
            </a:r>
          </a:p>
          <a:p>
            <a:pPr lvl="2"/>
            <a:r>
              <a:rPr lang="en-US" altLang="zh-TW" dirty="0"/>
              <a:t>Maya Renderer: one of the chief designers</a:t>
            </a:r>
          </a:p>
          <a:p>
            <a:pPr lvl="1"/>
            <a:r>
              <a:rPr lang="en-US" altLang="zh-TW" dirty="0"/>
              <a:t>More recently: Video games for non-entertainment purposes, remote AR/VR collaboration</a:t>
            </a:r>
          </a:p>
        </p:txBody>
      </p:sp>
    </p:spTree>
    <p:extLst>
      <p:ext uri="{BB962C8B-B14F-4D97-AF65-F5344CB8AC3E}">
        <p14:creationId xmlns:p14="http://schemas.microsoft.com/office/powerpoint/2010/main" val="4027672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E3FDF5-7787-4A07-B490-BDDD6C7A52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of you and 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4DF839-B02B-492A-A58F-D84BAAE72201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Your motivations match the goals of this class</a:t>
            </a:r>
          </a:p>
          <a:p>
            <a:pPr lvl="1"/>
            <a:r>
              <a:rPr lang="en-US" dirty="0"/>
              <a:t>Learn/apply knowledge</a:t>
            </a:r>
          </a:p>
          <a:p>
            <a:pPr lvl="1"/>
            <a:r>
              <a:rPr lang="en-US" dirty="0"/>
              <a:t>Teaching and Learning from a different culture</a:t>
            </a:r>
          </a:p>
          <a:p>
            <a:pPr lvl="1"/>
            <a:r>
              <a:rPr lang="en-US" dirty="0"/>
              <a:t>Fun</a:t>
            </a:r>
          </a:p>
          <a:p>
            <a:r>
              <a:rPr lang="en-US" dirty="0"/>
              <a:t>You have proper backgrounds</a:t>
            </a:r>
          </a:p>
          <a:p>
            <a:pPr lvl="1"/>
            <a:r>
              <a:rPr lang="en-US" dirty="0"/>
              <a:t>Programming languages, technical background (OO + data structures)</a:t>
            </a:r>
          </a:p>
          <a:p>
            <a:r>
              <a:rPr lang="en-US" dirty="0"/>
              <a:t>You know a little about who I am</a:t>
            </a:r>
          </a:p>
          <a:p>
            <a:pPr lvl="1"/>
            <a:endParaRPr lang="en-US" dirty="0"/>
          </a:p>
          <a:p>
            <a:pPr marL="0" indent="0">
              <a:buNone/>
            </a:pPr>
            <a:r>
              <a:rPr lang="en-US" dirty="0"/>
              <a:t>We are well-positioned to begin!</a:t>
            </a:r>
          </a:p>
        </p:txBody>
      </p:sp>
    </p:spTree>
    <p:extLst>
      <p:ext uri="{BB962C8B-B14F-4D97-AF65-F5344CB8AC3E}">
        <p14:creationId xmlns:p14="http://schemas.microsoft.com/office/powerpoint/2010/main" val="21653468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Now this class: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143000" y="1600200"/>
            <a:ext cx="10236200" cy="41148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2D Videogame Development</a:t>
            </a:r>
          </a:p>
          <a:p>
            <a:pPr lvl="1"/>
            <a:r>
              <a:rPr lang="en-US" dirty="0"/>
              <a:t>Why limit to 2D? </a:t>
            </a:r>
          </a:p>
          <a:p>
            <a:r>
              <a:rPr lang="en-US" dirty="0"/>
              <a:t>What is </a:t>
            </a:r>
            <a:r>
              <a:rPr lang="en-US"/>
              <a:t>the </a:t>
            </a:r>
            <a:r>
              <a:rPr lang="en-US" altLang="zh-CN"/>
              <a:t>main </a:t>
            </a:r>
            <a:r>
              <a:rPr lang="en-US"/>
              <a:t>difference </a:t>
            </a:r>
            <a:r>
              <a:rPr lang="en-US" dirty="0"/>
              <a:t>between building a game and other software systems?</a:t>
            </a:r>
          </a:p>
          <a:p>
            <a:r>
              <a:rPr lang="en-US" dirty="0"/>
              <a:t>We will learn …</a:t>
            </a:r>
          </a:p>
          <a:p>
            <a:pPr lvl="1"/>
            <a:r>
              <a:rPr lang="en-US" dirty="0"/>
              <a:t>The fundamental tool for building a videogame: the game engine</a:t>
            </a:r>
          </a:p>
          <a:p>
            <a:pPr lvl="2"/>
            <a:r>
              <a:rPr lang="en-US" dirty="0"/>
              <a:t>Conceptual and programming model of a game engine and game objects</a:t>
            </a:r>
          </a:p>
          <a:p>
            <a:pPr lvl="1"/>
            <a:r>
              <a:rPr lang="en-US" dirty="0"/>
              <a:t>Essentials of videogames</a:t>
            </a:r>
          </a:p>
          <a:p>
            <a:pPr lvl="2"/>
            <a:r>
              <a:rPr lang="en-US" dirty="0"/>
              <a:t>Fun, the world, UI, behavior, interaction (rigid bodies), effects (illumination, particle systems)</a:t>
            </a:r>
          </a:p>
          <a:p>
            <a:pPr lvl="1"/>
            <a:r>
              <a:rPr lang="en-US" dirty="0"/>
              <a:t>Fundamentals of building a game</a:t>
            </a:r>
          </a:p>
          <a:p>
            <a:pPr lvl="2"/>
            <a:r>
              <a:rPr lang="en-US" dirty="0"/>
              <a:t>Presentation of idea, prototypes to demo feasibility, vertical slice to sell the idea, and, PLAY TESTS</a:t>
            </a:r>
          </a:p>
          <a:p>
            <a:pPr lvl="1"/>
            <a:r>
              <a:rPr lang="en-US" dirty="0"/>
              <a:t>Build a game!</a:t>
            </a:r>
          </a:p>
        </p:txBody>
      </p:sp>
    </p:spTree>
    <p:extLst>
      <p:ext uri="{BB962C8B-B14F-4D97-AF65-F5344CB8AC3E}">
        <p14:creationId xmlns:p14="http://schemas.microsoft.com/office/powerpoint/2010/main" val="380188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CLASS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219200" y="1600200"/>
            <a:ext cx="10160000" cy="4114800"/>
          </a:xfrm>
        </p:spPr>
        <p:txBody>
          <a:bodyPr>
            <a:normAutofit/>
          </a:bodyPr>
          <a:lstStyle/>
          <a:p>
            <a:pPr lvl="0"/>
            <a:r>
              <a:rPr lang="en-US" sz="1800" dirty="0"/>
              <a:t>Part I (25</a:t>
            </a:r>
            <a:r>
              <a:rPr lang="en-US" sz="1800" baseline="30000" dirty="0"/>
              <a:t>th</a:t>
            </a:r>
            <a:r>
              <a:rPr lang="en-US" sz="1800" dirty="0"/>
              <a:t> May 2025): </a:t>
            </a:r>
          </a:p>
          <a:p>
            <a:pPr lvl="1"/>
            <a:r>
              <a:rPr lang="en-US" sz="1800" dirty="0"/>
              <a:t>I want to:  … teach …</a:t>
            </a:r>
          </a:p>
          <a:p>
            <a:pPr lvl="2"/>
            <a:r>
              <a:rPr lang="en-US" sz="1800" dirty="0"/>
              <a:t>elementary topics</a:t>
            </a:r>
          </a:p>
          <a:p>
            <a:pPr lvl="1"/>
            <a:r>
              <a:rPr lang="en-US" sz="1800" dirty="0"/>
              <a:t>You want to: … learn …</a:t>
            </a:r>
          </a:p>
          <a:p>
            <a:pPr lvl="2"/>
            <a:r>
              <a:rPr lang="en-US" sz="1800" dirty="0"/>
              <a:t>about yourself, your interests</a:t>
            </a:r>
          </a:p>
          <a:p>
            <a:r>
              <a:rPr lang="en-US" sz="1800" dirty="0"/>
              <a:t>Part II (July 2025): </a:t>
            </a:r>
          </a:p>
          <a:p>
            <a:pPr lvl="1"/>
            <a:r>
              <a:rPr lang="en-US" sz="1800" dirty="0"/>
              <a:t>We want to: </a:t>
            </a:r>
          </a:p>
          <a:p>
            <a:pPr lvl="2"/>
            <a:r>
              <a:rPr lang="en-US" sz="1800" dirty="0"/>
              <a:t>Build the </a:t>
            </a:r>
            <a:r>
              <a:rPr lang="en-US" sz="1800" b="1" dirty="0">
                <a:solidFill>
                  <a:srgbClr val="FFFF00"/>
                </a:solidFill>
              </a:rPr>
              <a:t>best game</a:t>
            </a:r>
            <a:r>
              <a:rPr lang="en-US" sz="1800" dirty="0"/>
              <a:t> ever</a:t>
            </a:r>
          </a:p>
        </p:txBody>
      </p:sp>
    </p:spTree>
    <p:extLst>
      <p:ext uri="{BB962C8B-B14F-4D97-AF65-F5344CB8AC3E}">
        <p14:creationId xmlns:p14="http://schemas.microsoft.com/office/powerpoint/2010/main" val="3987195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CLASS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219200" y="1600200"/>
            <a:ext cx="10160000" cy="4114800"/>
          </a:xfrm>
        </p:spPr>
        <p:txBody>
          <a:bodyPr>
            <a:normAutofit/>
          </a:bodyPr>
          <a:lstStyle/>
          <a:p>
            <a:pPr lvl="0"/>
            <a:r>
              <a:rPr lang="en-US" sz="1800" dirty="0"/>
              <a:t>Part I (25</a:t>
            </a:r>
            <a:r>
              <a:rPr lang="en-US" sz="1800" baseline="30000" dirty="0"/>
              <a:t>th</a:t>
            </a:r>
            <a:r>
              <a:rPr lang="en-US" sz="1800" dirty="0"/>
              <a:t> May 2025): </a:t>
            </a:r>
          </a:p>
          <a:p>
            <a:pPr lvl="1"/>
            <a:r>
              <a:rPr lang="en-US" sz="1800" dirty="0"/>
              <a:t>I want to:  … teach …</a:t>
            </a:r>
          </a:p>
          <a:p>
            <a:pPr lvl="2"/>
            <a:r>
              <a:rPr lang="en-US" sz="1800" dirty="0"/>
              <a:t>elementary topics</a:t>
            </a:r>
          </a:p>
          <a:p>
            <a:pPr lvl="1"/>
            <a:r>
              <a:rPr lang="en-US" sz="1800" dirty="0"/>
              <a:t>You want to: … learn …</a:t>
            </a:r>
          </a:p>
          <a:p>
            <a:pPr lvl="2"/>
            <a:r>
              <a:rPr lang="en-US" sz="1800" dirty="0"/>
              <a:t>about yourself, your interests</a:t>
            </a:r>
          </a:p>
          <a:p>
            <a:r>
              <a:rPr lang="en-US" sz="1800" dirty="0"/>
              <a:t>Part II (July 2025): </a:t>
            </a:r>
          </a:p>
          <a:p>
            <a:pPr lvl="1"/>
            <a:r>
              <a:rPr lang="en-US" sz="1800" dirty="0"/>
              <a:t>We want to: </a:t>
            </a:r>
          </a:p>
          <a:p>
            <a:pPr lvl="2"/>
            <a:r>
              <a:rPr lang="en-US" sz="1800" dirty="0"/>
              <a:t>Build the </a:t>
            </a:r>
            <a:r>
              <a:rPr lang="en-US" sz="1800" b="1" dirty="0">
                <a:solidFill>
                  <a:srgbClr val="FFFF00"/>
                </a:solidFill>
              </a:rPr>
              <a:t>best game</a:t>
            </a:r>
            <a:r>
              <a:rPr lang="en-US" sz="1800" dirty="0"/>
              <a:t> ever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EDDFDD7-9BC6-4918-A4F7-247A368604D7}"/>
              </a:ext>
            </a:extLst>
          </p:cNvPr>
          <p:cNvSpPr txBox="1">
            <a:spLocks/>
          </p:cNvSpPr>
          <p:nvPr/>
        </p:nvSpPr>
        <p:spPr>
          <a:xfrm>
            <a:off x="5715000" y="1524000"/>
            <a:ext cx="5105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My style</a:t>
            </a:r>
          </a:p>
          <a:p>
            <a:pPr lvl="1"/>
            <a:r>
              <a:rPr lang="en-US" sz="1800" dirty="0"/>
              <a:t>Fast pace</a:t>
            </a:r>
          </a:p>
          <a:p>
            <a:pPr lvl="1"/>
            <a:r>
              <a:rPr lang="en-US" sz="1800" dirty="0"/>
              <a:t>Passionate</a:t>
            </a:r>
          </a:p>
          <a:p>
            <a:pPr lvl="1"/>
            <a:r>
              <a:rPr lang="en-US" sz="1800" dirty="0"/>
              <a:t>Work hard with everyone in class</a:t>
            </a:r>
          </a:p>
          <a:p>
            <a:r>
              <a:rPr lang="en-US" sz="1800" dirty="0"/>
              <a:t>You want to decide, if </a:t>
            </a:r>
          </a:p>
          <a:p>
            <a:pPr lvl="1"/>
            <a:r>
              <a:rPr lang="en-US" sz="1800" dirty="0"/>
              <a:t>Y</a:t>
            </a:r>
            <a:r>
              <a:rPr lang="en-US" sz="1800"/>
              <a:t>ou </a:t>
            </a:r>
            <a:r>
              <a:rPr lang="en-US" sz="1800" dirty="0"/>
              <a:t>want to learn with me, or </a:t>
            </a:r>
          </a:p>
          <a:p>
            <a:pPr lvl="1"/>
            <a:r>
              <a:rPr lang="en-US" sz="1800" dirty="0"/>
              <a:t>You are able to learn from me</a:t>
            </a:r>
          </a:p>
        </p:txBody>
      </p:sp>
    </p:spTree>
    <p:extLst>
      <p:ext uri="{BB962C8B-B14F-4D97-AF65-F5344CB8AC3E}">
        <p14:creationId xmlns:p14="http://schemas.microsoft.com/office/powerpoint/2010/main" val="185277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 I (25</a:t>
            </a:r>
            <a:r>
              <a:rPr lang="en-US" baseline="30000" dirty="0"/>
              <a:t>th</a:t>
            </a:r>
            <a:r>
              <a:rPr lang="en-US" dirty="0"/>
              <a:t> May): Game Engine and Game Components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Learn</a:t>
            </a:r>
            <a:r>
              <a:rPr lang="en-US" dirty="0"/>
              <a:t>: Intro + Environment + Game Engine + a little about Programming Model</a:t>
            </a:r>
          </a:p>
          <a:p>
            <a:r>
              <a:rPr lang="en-US" dirty="0"/>
              <a:t>Assignment: due 11pm on </a:t>
            </a:r>
            <a:r>
              <a:rPr lang="en-US" altLang="zh-CN" dirty="0"/>
              <a:t>Tuesday</a:t>
            </a:r>
            <a:r>
              <a:rPr lang="en-US" dirty="0"/>
              <a:t> 27</a:t>
            </a:r>
            <a:r>
              <a:rPr lang="en-US" baseline="30000" dirty="0"/>
              <a:t>th</a:t>
            </a:r>
            <a:r>
              <a:rPr lang="en-US" dirty="0"/>
              <a:t> May</a:t>
            </a:r>
          </a:p>
          <a:p>
            <a:pPr lvl="1"/>
            <a:r>
              <a:rPr lang="en-US" b="1" dirty="0">
                <a:solidFill>
                  <a:srgbClr val="FFFF00"/>
                </a:solidFill>
              </a:rPr>
              <a:t>Short Quiz: </a:t>
            </a:r>
            <a:r>
              <a:rPr lang="en-US" dirty="0"/>
              <a:t>on the Game Engine (should take 10-20 minutes)</a:t>
            </a:r>
          </a:p>
          <a:p>
            <a:pPr lvl="2"/>
            <a:r>
              <a:rPr lang="en-US" dirty="0"/>
              <a:t>Quiz on Canvas to be open after today’s class.</a:t>
            </a:r>
          </a:p>
          <a:p>
            <a:pPr lvl="1"/>
            <a:r>
              <a:rPr lang="en-US" b="1" dirty="0">
                <a:solidFill>
                  <a:srgbClr val="FFFF00"/>
                </a:solidFill>
              </a:rPr>
              <a:t>Small Coding Exercise: </a:t>
            </a:r>
            <a:r>
              <a:rPr lang="en-US" dirty="0"/>
              <a:t>Exercise 1 (should take about an hour) </a:t>
            </a:r>
          </a:p>
          <a:p>
            <a:pPr lvl="2"/>
            <a:r>
              <a:rPr lang="en-US" dirty="0"/>
              <a:t>Submit to Canvas</a:t>
            </a:r>
          </a:p>
          <a:p>
            <a:pPr lvl="2"/>
            <a:r>
              <a:rPr lang="en-US" dirty="0">
                <a:solidFill>
                  <a:srgbClr val="FFFF00"/>
                </a:solidFill>
                <a:highlight>
                  <a:srgbClr val="FF0000"/>
                </a:highlight>
              </a:rPr>
              <a:t>Submit: EXE build + Source Code</a:t>
            </a:r>
            <a:endParaRPr lang="en-US" dirty="0"/>
          </a:p>
          <a:p>
            <a:r>
              <a:rPr lang="en-US" dirty="0"/>
              <a:t>If you don’t practice, you won’t learn, really!</a:t>
            </a:r>
          </a:p>
          <a:p>
            <a:r>
              <a:rPr lang="en-US" b="1" dirty="0">
                <a:solidFill>
                  <a:srgbClr val="FFFF00"/>
                </a:solidFill>
              </a:rPr>
              <a:t>Very short turnaround! </a:t>
            </a:r>
            <a:r>
              <a:rPr lang="en-US" dirty="0"/>
              <a:t>Gives you some sense of the pace for Part II</a:t>
            </a:r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9015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 II (July): Build an Awesome Game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812800" y="1600200"/>
            <a:ext cx="10566400" cy="4419600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Meetings: </a:t>
            </a:r>
            <a:r>
              <a:rPr lang="en-US" dirty="0"/>
              <a:t>Every day at 9:00am, until we are done.</a:t>
            </a:r>
          </a:p>
          <a:p>
            <a:r>
              <a:rPr lang="en-US" b="1" dirty="0"/>
              <a:t>Top priorities in the first 3 to 4 days: </a:t>
            </a:r>
          </a:p>
          <a:p>
            <a:pPr lvl="1"/>
            <a:r>
              <a:rPr lang="en-US" b="1" dirty="0">
                <a:solidFill>
                  <a:srgbClr val="FFFF00"/>
                </a:solidFill>
              </a:rPr>
              <a:t>Mastery of game engine  + Familiarity with real-time interactive applications + Forming Teams!! </a:t>
            </a:r>
          </a:p>
          <a:p>
            <a:pPr lvl="2"/>
            <a:r>
              <a:rPr lang="en-US" b="1" dirty="0"/>
              <a:t>Learn</a:t>
            </a:r>
            <a:r>
              <a:rPr lang="en-US" dirty="0"/>
              <a:t>: Game Objects, Camera, UI, Game Manager, Effects, Autonomous Behaviors (AI)</a:t>
            </a:r>
          </a:p>
          <a:p>
            <a:pPr lvl="2"/>
            <a:r>
              <a:rPr lang="en-US" dirty="0"/>
              <a:t>Practice: a simple interactive application (individual), a simple game (group project)</a:t>
            </a:r>
          </a:p>
          <a:p>
            <a:r>
              <a:rPr lang="en-US" b="1" dirty="0"/>
              <a:t>Last 10 days</a:t>
            </a:r>
            <a:r>
              <a:rPr lang="en-US" dirty="0"/>
              <a:t>: Final Project Development and Progress Demo</a:t>
            </a:r>
          </a:p>
          <a:p>
            <a:pPr lvl="1"/>
            <a:r>
              <a:rPr lang="en-US" dirty="0"/>
              <a:t>How to brainstorm + what is a fun game</a:t>
            </a:r>
          </a:p>
          <a:p>
            <a:pPr lvl="1"/>
            <a:r>
              <a:rPr lang="en-US" b="1" dirty="0">
                <a:solidFill>
                  <a:srgbClr val="FFFF00"/>
                </a:solidFill>
              </a:rPr>
              <a:t>Presentation: </a:t>
            </a:r>
            <a:r>
              <a:rPr lang="en-US" dirty="0"/>
              <a:t>Your final game proposal</a:t>
            </a:r>
            <a:endParaRPr lang="en-US" b="1" dirty="0">
              <a:solidFill>
                <a:srgbClr val="FFFF00"/>
              </a:solidFill>
            </a:endParaRPr>
          </a:p>
          <a:p>
            <a:pPr lvl="1"/>
            <a:r>
              <a:rPr lang="en-US" b="1" dirty="0">
                <a:solidFill>
                  <a:srgbClr val="FFFF00"/>
                </a:solidFill>
              </a:rPr>
              <a:t>Presentation: </a:t>
            </a:r>
            <a:r>
              <a:rPr lang="en-US" dirty="0"/>
              <a:t>Game prototype demo</a:t>
            </a:r>
            <a:endParaRPr lang="en-US" b="1" dirty="0">
              <a:solidFill>
                <a:srgbClr val="FFFF00"/>
              </a:solidFill>
            </a:endParaRPr>
          </a:p>
          <a:p>
            <a:pPr lvl="1"/>
            <a:r>
              <a:rPr lang="en-US" b="1" dirty="0">
                <a:solidFill>
                  <a:srgbClr val="FFFF00"/>
                </a:solidFill>
              </a:rPr>
              <a:t>Presentation + Everyone plays everyone else’s games</a:t>
            </a:r>
            <a:r>
              <a:rPr lang="en-US" dirty="0"/>
              <a:t>: Alpha game playtest</a:t>
            </a:r>
            <a:endParaRPr lang="en-US" b="1" dirty="0">
              <a:solidFill>
                <a:srgbClr val="FFFF00"/>
              </a:solidFill>
            </a:endParaRPr>
          </a:p>
          <a:p>
            <a:pPr lvl="1"/>
            <a:r>
              <a:rPr lang="en-US" b="1" dirty="0">
                <a:solidFill>
                  <a:srgbClr val="FFFF00"/>
                </a:solidFill>
              </a:rPr>
              <a:t>Presentation + Everyone plays everyone else’s games: </a:t>
            </a:r>
            <a:r>
              <a:rPr lang="en-US" dirty="0"/>
              <a:t>Beta game playtest</a:t>
            </a:r>
          </a:p>
          <a:p>
            <a:pPr lvl="1"/>
            <a:r>
              <a:rPr lang="en-US" b="1" dirty="0">
                <a:solidFill>
                  <a:srgbClr val="FFFF00"/>
                </a:solidFill>
              </a:rPr>
              <a:t>Presentation + Whole class plays!</a:t>
            </a:r>
          </a:p>
        </p:txBody>
      </p:sp>
    </p:spTree>
    <p:extLst>
      <p:ext uri="{BB962C8B-B14F-4D97-AF65-F5344CB8AC3E}">
        <p14:creationId xmlns:p14="http://schemas.microsoft.com/office/powerpoint/2010/main" val="1191935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 II (July): Build an Awesome Game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812800" y="1600200"/>
            <a:ext cx="10566400" cy="4419600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Meetings: </a:t>
            </a:r>
            <a:r>
              <a:rPr lang="en-US" dirty="0"/>
              <a:t>Every day at 9:00am, until we are done.</a:t>
            </a:r>
          </a:p>
          <a:p>
            <a:r>
              <a:rPr lang="en-US" b="1" dirty="0"/>
              <a:t>Top priorities in the first 3 to 4 days: </a:t>
            </a:r>
          </a:p>
          <a:p>
            <a:pPr lvl="1"/>
            <a:r>
              <a:rPr lang="en-US" b="1" dirty="0">
                <a:solidFill>
                  <a:srgbClr val="FFFF00"/>
                </a:solidFill>
              </a:rPr>
              <a:t>Mastery of game engine  + Familiarity with real-time interactive applications + Forming Teams!! </a:t>
            </a:r>
          </a:p>
          <a:p>
            <a:pPr lvl="2"/>
            <a:r>
              <a:rPr lang="en-US" b="1" dirty="0"/>
              <a:t>Learn</a:t>
            </a:r>
            <a:r>
              <a:rPr lang="en-US" dirty="0"/>
              <a:t>: Game Objects, Camera, UI, Game Manager, Effects, Autonomous Behaviors (AI)</a:t>
            </a:r>
          </a:p>
          <a:p>
            <a:pPr lvl="2"/>
            <a:r>
              <a:rPr lang="en-US" dirty="0"/>
              <a:t>Practice: a simple interactive application (individual), a simple game (group project)</a:t>
            </a:r>
          </a:p>
          <a:p>
            <a:r>
              <a:rPr lang="en-US" b="1" dirty="0"/>
              <a:t>Last 10 days</a:t>
            </a:r>
            <a:r>
              <a:rPr lang="en-US" dirty="0"/>
              <a:t>: Final Project Development and Progress Demo</a:t>
            </a:r>
          </a:p>
          <a:p>
            <a:pPr lvl="1"/>
            <a:r>
              <a:rPr lang="en-US" dirty="0"/>
              <a:t>How to brainstorm + what is a fun game</a:t>
            </a:r>
          </a:p>
          <a:p>
            <a:pPr lvl="1"/>
            <a:r>
              <a:rPr lang="en-US" b="1" dirty="0">
                <a:solidFill>
                  <a:srgbClr val="FFFF00"/>
                </a:solidFill>
              </a:rPr>
              <a:t>Presentation: </a:t>
            </a:r>
            <a:r>
              <a:rPr lang="en-US" dirty="0"/>
              <a:t>Your final game proposal</a:t>
            </a:r>
            <a:endParaRPr lang="en-US" b="1" dirty="0">
              <a:solidFill>
                <a:srgbClr val="FFFF00"/>
              </a:solidFill>
            </a:endParaRPr>
          </a:p>
          <a:p>
            <a:pPr lvl="1"/>
            <a:r>
              <a:rPr lang="en-US" b="1" dirty="0">
                <a:solidFill>
                  <a:srgbClr val="FFFF00"/>
                </a:solidFill>
              </a:rPr>
              <a:t>Presentation: </a:t>
            </a:r>
            <a:r>
              <a:rPr lang="en-US" dirty="0"/>
              <a:t>Game prototype demo</a:t>
            </a:r>
            <a:endParaRPr lang="en-US" b="1" dirty="0">
              <a:solidFill>
                <a:srgbClr val="FFFF00"/>
              </a:solidFill>
            </a:endParaRPr>
          </a:p>
          <a:p>
            <a:pPr lvl="1"/>
            <a:r>
              <a:rPr lang="en-US" b="1" dirty="0">
                <a:solidFill>
                  <a:srgbClr val="FFFF00"/>
                </a:solidFill>
              </a:rPr>
              <a:t>Presentation + Everyone plays everyone else’s games</a:t>
            </a:r>
            <a:r>
              <a:rPr lang="en-US" dirty="0"/>
              <a:t>: Alpha game playtest</a:t>
            </a:r>
            <a:endParaRPr lang="en-US" b="1" dirty="0">
              <a:solidFill>
                <a:srgbClr val="FFFF00"/>
              </a:solidFill>
            </a:endParaRPr>
          </a:p>
          <a:p>
            <a:pPr lvl="1"/>
            <a:r>
              <a:rPr lang="en-US" b="1" dirty="0">
                <a:solidFill>
                  <a:srgbClr val="FFFF00"/>
                </a:solidFill>
              </a:rPr>
              <a:t>Presentation + Everyone plays everyone else’s games: </a:t>
            </a:r>
            <a:r>
              <a:rPr lang="en-US" dirty="0"/>
              <a:t>Beta game playtest</a:t>
            </a:r>
          </a:p>
          <a:p>
            <a:pPr lvl="1"/>
            <a:r>
              <a:rPr lang="en-US" b="1" dirty="0">
                <a:solidFill>
                  <a:srgbClr val="FFFF00"/>
                </a:solidFill>
              </a:rPr>
              <a:t>Presentation + Whole class plays!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C390A45-EB20-4FA1-8D8E-2D44ED4E2C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120" y="228599"/>
            <a:ext cx="6437348" cy="48280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BEA56F7-C95C-4E40-8F65-199C39286E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16933"/>
            <a:ext cx="6400800" cy="48006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35D6554-562C-462C-A500-3303CA8BA10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0" y="1297517"/>
            <a:ext cx="7391400" cy="55435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0F4B168-AC0F-483B-AAA1-4C5270035BA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8180" y="1104900"/>
            <a:ext cx="7213600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332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34B6B39-1E50-4035-9B47-D54394C1F3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1524000"/>
            <a:ext cx="5005274" cy="531386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you Will be </a:t>
            </a:r>
            <a:r>
              <a:rPr lang="en-US" dirty="0" err="1"/>
              <a:t>EvaluateD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95F68BA-564D-4328-A17A-2DBF4483FF3B}"/>
              </a:ext>
            </a:extLst>
          </p:cNvPr>
          <p:cNvSpPr/>
          <p:nvPr/>
        </p:nvSpPr>
        <p:spPr>
          <a:xfrm>
            <a:off x="5242110" y="4180930"/>
            <a:ext cx="533400" cy="1828800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832376C-D270-42C8-B6EF-DB901E163E9A}"/>
              </a:ext>
            </a:extLst>
          </p:cNvPr>
          <p:cNvSpPr/>
          <p:nvPr/>
        </p:nvSpPr>
        <p:spPr>
          <a:xfrm>
            <a:off x="1447800" y="1549772"/>
            <a:ext cx="3094336" cy="858466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5939D8B-AC03-422F-900B-BECC89780817}"/>
              </a:ext>
            </a:extLst>
          </p:cNvPr>
          <p:cNvSpPr/>
          <p:nvPr/>
        </p:nvSpPr>
        <p:spPr>
          <a:xfrm>
            <a:off x="1524000" y="2759034"/>
            <a:ext cx="2971800" cy="746166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DBA1400-6445-417D-AECD-3D2A2D328CF2}"/>
              </a:ext>
            </a:extLst>
          </p:cNvPr>
          <p:cNvSpPr/>
          <p:nvPr/>
        </p:nvSpPr>
        <p:spPr>
          <a:xfrm>
            <a:off x="2286000" y="6058411"/>
            <a:ext cx="2209800" cy="746166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1CAE152-55F1-4152-B069-C8F1B246FE9B}"/>
              </a:ext>
            </a:extLst>
          </p:cNvPr>
          <p:cNvSpPr/>
          <p:nvPr/>
        </p:nvSpPr>
        <p:spPr>
          <a:xfrm>
            <a:off x="4008736" y="3855996"/>
            <a:ext cx="533400" cy="2135459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24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E614A-3F43-4E5C-8378-0F630C48FA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Reminder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2D3616-09CD-4092-9DB8-E73ABBB52527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Begin recording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Make sure to mute yourself</a:t>
            </a:r>
          </a:p>
          <a:p>
            <a:pPr lvl="1"/>
            <a:r>
              <a:rPr lang="en-US" dirty="0"/>
              <a:t>Unless you have questions</a:t>
            </a:r>
            <a:br>
              <a:rPr lang="en-US" dirty="0"/>
            </a:br>
            <a:r>
              <a:rPr lang="en-US" dirty="0"/>
              <a:t>(which are welcomed!)</a:t>
            </a:r>
            <a:br>
              <a:rPr lang="en-US" dirty="0"/>
            </a:br>
            <a:endParaRPr lang="en-US" dirty="0"/>
          </a:p>
          <a:p>
            <a:r>
              <a:rPr lang="en-US" dirty="0"/>
              <a:t>You are welcome to share video</a:t>
            </a:r>
          </a:p>
          <a:p>
            <a:pPr lvl="1"/>
            <a:r>
              <a:rPr lang="en-US" dirty="0"/>
              <a:t>But not compulsory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D3EA6B-C87A-4F57-A2B9-AA4D3126AB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0" y="1752600"/>
            <a:ext cx="7409199" cy="246973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8551408-5688-462A-A6F9-278BDF8613ED}"/>
              </a:ext>
            </a:extLst>
          </p:cNvPr>
          <p:cNvSpPr/>
          <p:nvPr/>
        </p:nvSpPr>
        <p:spPr>
          <a:xfrm>
            <a:off x="7590798" y="3621447"/>
            <a:ext cx="457201" cy="49271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5B1FA1F-F603-4A4A-B002-274D066E0CA9}"/>
              </a:ext>
            </a:extLst>
          </p:cNvPr>
          <p:cNvSpPr/>
          <p:nvPr/>
        </p:nvSpPr>
        <p:spPr>
          <a:xfrm>
            <a:off x="4157351" y="3634332"/>
            <a:ext cx="457201" cy="49271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9CB7184-EB3A-479F-93A9-9A9E91F68220}"/>
              </a:ext>
            </a:extLst>
          </p:cNvPr>
          <p:cNvSpPr/>
          <p:nvPr/>
        </p:nvSpPr>
        <p:spPr>
          <a:xfrm>
            <a:off x="4724400" y="3634332"/>
            <a:ext cx="457201" cy="49271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98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animBg="1"/>
      <p:bldP spid="6" grpId="0" animBg="1"/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While Taking this class 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US" sz="1800" dirty="0"/>
              <a:t>Learning:  </a:t>
            </a:r>
          </a:p>
          <a:p>
            <a:pPr lvl="1"/>
            <a:r>
              <a:rPr lang="en-US" sz="1800" dirty="0"/>
              <a:t>Fun: design, program, debug, play videogames, compete(?)</a:t>
            </a:r>
          </a:p>
          <a:p>
            <a:pPr lvl="1"/>
            <a:r>
              <a:rPr lang="en-US" sz="1800" dirty="0"/>
              <a:t>Less fun: no time to sleep, deadlines, compete(?)</a:t>
            </a:r>
          </a:p>
          <a:p>
            <a:pPr lvl="1"/>
            <a:r>
              <a:rPr lang="en-US" sz="1800" dirty="0"/>
              <a:t>Not much time to:</a:t>
            </a:r>
          </a:p>
          <a:p>
            <a:pPr lvl="2"/>
            <a:r>
              <a:rPr lang="en-US" sz="1800" dirty="0"/>
              <a:t>Shop, hike, explore, swim, chat</a:t>
            </a:r>
          </a:p>
          <a:p>
            <a:r>
              <a:rPr lang="en-US" sz="1800" dirty="0"/>
              <a:t>Team work: </a:t>
            </a:r>
          </a:p>
          <a:p>
            <a:pPr lvl="1"/>
            <a:r>
              <a:rPr lang="en-US" sz="1800" dirty="0"/>
              <a:t>About yourself, and </a:t>
            </a:r>
          </a:p>
          <a:p>
            <a:pPr lvl="1"/>
            <a:r>
              <a:rPr lang="en-US" sz="1800" dirty="0"/>
              <a:t>Who you want to work with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5304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While Taking this class 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US" sz="1800" dirty="0"/>
              <a:t>Learning:  </a:t>
            </a:r>
          </a:p>
          <a:p>
            <a:pPr lvl="1"/>
            <a:r>
              <a:rPr lang="en-US" sz="1800" dirty="0"/>
              <a:t>Fun: design, program, debug, play videogames, compete(?)</a:t>
            </a:r>
          </a:p>
          <a:p>
            <a:pPr lvl="1"/>
            <a:r>
              <a:rPr lang="en-US" sz="1800" dirty="0"/>
              <a:t>Less fun: no time to sleep, deadlines, compete(?)</a:t>
            </a:r>
          </a:p>
          <a:p>
            <a:pPr lvl="1"/>
            <a:r>
              <a:rPr lang="en-US" sz="1800" dirty="0"/>
              <a:t>Not much time to:</a:t>
            </a:r>
          </a:p>
          <a:p>
            <a:pPr lvl="2"/>
            <a:r>
              <a:rPr lang="en-US" sz="1800" dirty="0"/>
              <a:t>Shop, hike, explore, swim, chat</a:t>
            </a:r>
          </a:p>
          <a:p>
            <a:r>
              <a:rPr lang="en-US" sz="1800" dirty="0"/>
              <a:t>Team work: </a:t>
            </a:r>
          </a:p>
          <a:p>
            <a:pPr lvl="1"/>
            <a:r>
              <a:rPr lang="en-US" sz="1800" dirty="0"/>
              <a:t>About yourself, and </a:t>
            </a:r>
          </a:p>
          <a:p>
            <a:pPr lvl="1"/>
            <a:r>
              <a:rPr lang="en-US" sz="1800" dirty="0"/>
              <a:t>Who you want to work with</a:t>
            </a:r>
          </a:p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E83EEDB-2CCD-4ADC-A0F5-4AEAF2EB85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71" y="763524"/>
            <a:ext cx="11538857" cy="5330952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371A264F-39F8-47BC-8FBF-60B5BFEB3C75}"/>
              </a:ext>
            </a:extLst>
          </p:cNvPr>
          <p:cNvSpPr/>
          <p:nvPr/>
        </p:nvSpPr>
        <p:spPr>
          <a:xfrm>
            <a:off x="7772400" y="1295400"/>
            <a:ext cx="1066800" cy="914400"/>
          </a:xfrm>
          <a:prstGeom prst="ellipse">
            <a:avLst/>
          </a:prstGeom>
          <a:noFill/>
          <a:ln w="825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A03A4BA-8913-40F0-9C77-7EFA83913CB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75" t="9524" r="23750" b="72998"/>
          <a:stretch/>
        </p:blipFill>
        <p:spPr>
          <a:xfrm>
            <a:off x="7368561" y="2286000"/>
            <a:ext cx="4253753" cy="28925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A320BC01-EAA2-4C52-833B-0F3AFA37E37B}"/>
              </a:ext>
            </a:extLst>
          </p:cNvPr>
          <p:cNvSpPr/>
          <p:nvPr/>
        </p:nvSpPr>
        <p:spPr>
          <a:xfrm>
            <a:off x="5929086" y="2057400"/>
            <a:ext cx="1066800" cy="1981200"/>
          </a:xfrm>
          <a:prstGeom prst="ellipse">
            <a:avLst/>
          </a:prstGeom>
          <a:noFill/>
          <a:ln w="825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F44EA83-2C1B-428D-AD8B-AF4B293870A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39" t="29989" r="44057" b="45712"/>
          <a:stretch/>
        </p:blipFill>
        <p:spPr>
          <a:xfrm>
            <a:off x="2831260" y="914400"/>
            <a:ext cx="3124200" cy="53111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95593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Content Placeholder 39">
            <a:extLst>
              <a:ext uri="{FF2B5EF4-FFF2-40B4-BE49-F238E27FC236}">
                <a16:creationId xmlns:a16="http://schemas.microsoft.com/office/drawing/2014/main" id="{F0706B9B-6479-49AE-926B-32B50E5D8320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81" t="12766" r="14047"/>
          <a:stretch/>
        </p:blipFill>
        <p:spPr>
          <a:xfrm>
            <a:off x="228600" y="204226"/>
            <a:ext cx="8656352" cy="4550134"/>
          </a:xfr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DB0D958F-75AB-4034-8858-3CA7477ECC2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5" t="14292" r="25625" b="-1406"/>
          <a:stretch/>
        </p:blipFill>
        <p:spPr>
          <a:xfrm>
            <a:off x="4281192" y="569540"/>
            <a:ext cx="7399710" cy="506926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E20B41C5-486A-4BF1-B833-B106EFEB583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49" t="14827" r="5626"/>
          <a:stretch/>
        </p:blipFill>
        <p:spPr>
          <a:xfrm>
            <a:off x="1219200" y="1647473"/>
            <a:ext cx="9525000" cy="4797552"/>
          </a:xfrm>
          <a:prstGeom prst="rect">
            <a:avLst/>
          </a:prstGeom>
        </p:spPr>
      </p:pic>
      <p:sp>
        <p:nvSpPr>
          <p:cNvPr id="34" name="Oval 33">
            <a:extLst>
              <a:ext uri="{FF2B5EF4-FFF2-40B4-BE49-F238E27FC236}">
                <a16:creationId xmlns:a16="http://schemas.microsoft.com/office/drawing/2014/main" id="{5187DB77-3E7E-4EE3-A804-DA66FA116DC3}"/>
              </a:ext>
            </a:extLst>
          </p:cNvPr>
          <p:cNvSpPr/>
          <p:nvPr/>
        </p:nvSpPr>
        <p:spPr>
          <a:xfrm rot="19968247">
            <a:off x="2375944" y="2236966"/>
            <a:ext cx="6248400" cy="1905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Quite a bit of work!</a:t>
            </a:r>
          </a:p>
        </p:txBody>
      </p:sp>
    </p:spTree>
    <p:extLst>
      <p:ext uri="{BB962C8B-B14F-4D97-AF65-F5344CB8AC3E}">
        <p14:creationId xmlns:p14="http://schemas.microsoft.com/office/powerpoint/2010/main" val="3576939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2A64823-6966-4CAF-AD55-E320FFE35A4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913" y="1600200"/>
            <a:ext cx="9274160" cy="42846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9CD731A-4215-4520-A7C9-6DD5F2BF1C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 Hard … and …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BEA7135-73C2-489A-8F59-E0F54374EA4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39778"/>
            <a:ext cx="8570026" cy="39593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BEC26EC-7B86-41AA-A79F-225DD65E481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421" y="454210"/>
            <a:ext cx="9545779" cy="44101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2A4AA7A-0F61-417D-A7BD-CAE0039EDBA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197" y="2341755"/>
            <a:ext cx="8975606" cy="4146730"/>
          </a:xfrm>
          <a:prstGeom prst="rect">
            <a:avLst/>
          </a:prstGeom>
        </p:spPr>
      </p:pic>
      <p:pic>
        <p:nvPicPr>
          <p:cNvPr id="15" name="20240720_101517">
            <a:hlinkClick r:id="" action="ppaction://media"/>
            <a:extLst>
              <a:ext uri="{FF2B5EF4-FFF2-40B4-BE49-F238E27FC236}">
                <a16:creationId xmlns:a16="http://schemas.microsoft.com/office/drawing/2014/main" id="{3068FF2B-BFC8-4C5A-A0AD-50092A153A0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69488" y="283816"/>
            <a:ext cx="11199193" cy="6299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279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Teaching and 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066800" y="1600200"/>
            <a:ext cx="10312400" cy="41148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I teach based on: </a:t>
            </a:r>
          </a:p>
          <a:p>
            <a:pPr lvl="1"/>
            <a:r>
              <a:rPr lang="en-US" dirty="0"/>
              <a:t>Showing and demonstrating examples (</a:t>
            </a:r>
            <a:r>
              <a:rPr lang="en-US" dirty="0" err="1"/>
              <a:t>ppts</a:t>
            </a:r>
            <a:r>
              <a:rPr lang="en-US" dirty="0"/>
              <a:t> when appropriate)</a:t>
            </a:r>
          </a:p>
          <a:p>
            <a:pPr lvl="1"/>
            <a:r>
              <a:rPr lang="en-US" dirty="0"/>
              <a:t>Referring to lecture notes explaining the examples</a:t>
            </a:r>
          </a:p>
          <a:p>
            <a:pPr lvl="1"/>
            <a:r>
              <a:rPr lang="en-US" b="1" dirty="0">
                <a:solidFill>
                  <a:srgbClr val="FFFF00"/>
                </a:solidFill>
              </a:rPr>
              <a:t>Receiving questions/comments from you</a:t>
            </a:r>
            <a:r>
              <a:rPr lang="en-US" dirty="0"/>
              <a:t>!!</a:t>
            </a:r>
          </a:p>
          <a:p>
            <a:r>
              <a:rPr lang="en-US" dirty="0"/>
              <a:t>You are responsible to learn by:</a:t>
            </a:r>
          </a:p>
          <a:p>
            <a:pPr lvl="1"/>
            <a:r>
              <a:rPr lang="en-US" dirty="0"/>
              <a:t>Following the examples in class [</a:t>
            </a:r>
            <a:r>
              <a:rPr lang="en-US" b="1" dirty="0">
                <a:solidFill>
                  <a:srgbClr val="FFFF00"/>
                </a:solidFill>
              </a:rPr>
              <a:t>ASK questions</a:t>
            </a:r>
            <a:r>
              <a:rPr lang="en-US" dirty="0"/>
              <a:t>]</a:t>
            </a:r>
          </a:p>
          <a:p>
            <a:pPr lvl="1"/>
            <a:r>
              <a:rPr lang="en-US" dirty="0"/>
              <a:t>Understanding the concepts behind the examples</a:t>
            </a:r>
          </a:p>
          <a:p>
            <a:pPr lvl="1"/>
            <a:r>
              <a:rPr lang="en-US" dirty="0"/>
              <a:t>Practicing and reviewing the concepts/skills by hands-on exercises</a:t>
            </a:r>
          </a:p>
          <a:p>
            <a:pPr lvl="1"/>
            <a:r>
              <a:rPr lang="en-US" dirty="0"/>
              <a:t>Remember to ask questions: </a:t>
            </a:r>
          </a:p>
          <a:p>
            <a:pPr lvl="2"/>
            <a:r>
              <a:rPr lang="en-US" dirty="0"/>
              <a:t>Unmute and speak!</a:t>
            </a:r>
          </a:p>
          <a:p>
            <a:pPr lvl="2"/>
            <a:r>
              <a:rPr lang="en-US" dirty="0"/>
              <a:t>Type in Chat and annotate “Q” (anywhere)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6513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4400" dirty="0"/>
              <a:t>Questions?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0D93341-7C0E-4E7C-9045-A7415A69B793}"/>
              </a:ext>
            </a:extLst>
          </p:cNvPr>
          <p:cNvSpPr txBox="1">
            <a:spLocks/>
          </p:cNvSpPr>
          <p:nvPr/>
        </p:nvSpPr>
        <p:spPr>
          <a:xfrm>
            <a:off x="1524000" y="3625850"/>
            <a:ext cx="8382000" cy="2362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en-US" dirty="0"/>
          </a:p>
          <a:p>
            <a:pPr marL="0" indent="0">
              <a:buFont typeface="Arial" pitchFamily="34" charset="0"/>
              <a:buNone/>
            </a:pPr>
            <a:r>
              <a:rPr lang="en-US" dirty="0"/>
              <a:t>My questions for you: … so far in our class …</a:t>
            </a:r>
          </a:p>
          <a:p>
            <a:pPr marL="0" indent="0">
              <a:buFont typeface="Arial" pitchFamily="34" charset="0"/>
              <a:buNone/>
            </a:pPr>
            <a:r>
              <a:rPr lang="en-US" dirty="0"/>
              <a:t>	What have you learned? </a:t>
            </a:r>
          </a:p>
          <a:p>
            <a:pPr marL="0" indent="0">
              <a:buFont typeface="Arial" pitchFamily="34" charset="0"/>
              <a:buNone/>
            </a:pPr>
            <a:r>
              <a:rPr lang="en-US" dirty="0"/>
              <a:t>	What is the single most important thing you have learned?</a:t>
            </a:r>
          </a:p>
        </p:txBody>
      </p:sp>
    </p:spTree>
    <p:extLst>
      <p:ext uri="{BB962C8B-B14F-4D97-AF65-F5344CB8AC3E}">
        <p14:creationId xmlns:p14="http://schemas.microsoft.com/office/powerpoint/2010/main" val="158663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3C3D68-2A3E-4F91-8AF1-0ABCBE67CF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601F0E-649A-4DF1-8A01-7104A360BF92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pPr fontAlgn="ctr"/>
            <a:r>
              <a:rPr lang="en-US" b="1" dirty="0"/>
              <a:t>WHO: </a:t>
            </a:r>
          </a:p>
          <a:p>
            <a:pPr lvl="1" fontAlgn="ctr"/>
            <a:r>
              <a:rPr lang="en-US" dirty="0">
                <a:solidFill>
                  <a:schemeClr val="tx1">
                    <a:lumMod val="65000"/>
                  </a:schemeClr>
                </a:solidFill>
              </a:rPr>
              <a:t>Who else are in the class, who am I</a:t>
            </a:r>
          </a:p>
          <a:p>
            <a:pPr fontAlgn="ctr"/>
            <a:r>
              <a:rPr lang="en-US" b="1" dirty="0"/>
              <a:t>WHAT: </a:t>
            </a:r>
          </a:p>
          <a:p>
            <a:pPr lvl="1" fontAlgn="ctr"/>
            <a:r>
              <a:rPr lang="en-US" b="1" dirty="0">
                <a:solidFill>
                  <a:schemeClr val="tx1">
                    <a:lumMod val="65000"/>
                  </a:schemeClr>
                </a:solidFill>
              </a:rPr>
              <a:t>T</a:t>
            </a:r>
            <a:r>
              <a:rPr lang="en-US" dirty="0">
                <a:solidFill>
                  <a:schemeClr val="tx1">
                    <a:lumMod val="65000"/>
                  </a:schemeClr>
                </a:solidFill>
              </a:rPr>
              <a:t>opics coverage</a:t>
            </a:r>
          </a:p>
          <a:p>
            <a:pPr fontAlgn="ctr"/>
            <a:r>
              <a:rPr lang="en-US" b="1" dirty="0"/>
              <a:t>WHEN: </a:t>
            </a:r>
          </a:p>
          <a:p>
            <a:pPr lvl="1" fontAlgn="ctr"/>
            <a:r>
              <a:rPr lang="en-US" dirty="0">
                <a:solidFill>
                  <a:schemeClr val="tx1">
                    <a:lumMod val="65000"/>
                  </a:schemeClr>
                </a:solidFill>
              </a:rPr>
              <a:t>Schedule of the class</a:t>
            </a:r>
          </a:p>
          <a:p>
            <a:pPr fontAlgn="ctr"/>
            <a:r>
              <a:rPr lang="en-US" b="1" dirty="0"/>
              <a:t>HOW: </a:t>
            </a:r>
          </a:p>
          <a:p>
            <a:pPr lvl="1" fontAlgn="ctr"/>
            <a:r>
              <a:rPr lang="en-US" dirty="0">
                <a:solidFill>
                  <a:schemeClr val="tx1">
                    <a:lumMod val="65000"/>
                  </a:schemeClr>
                </a:solidFill>
              </a:rPr>
              <a:t>How to do well in class</a:t>
            </a:r>
          </a:p>
          <a:p>
            <a:pPr fontAlgn="ctr"/>
            <a:r>
              <a:rPr lang="en-US" b="1" dirty="0">
                <a:solidFill>
                  <a:srgbClr val="FFFF00"/>
                </a:solidFill>
              </a:rPr>
              <a:t>Example</a:t>
            </a:r>
          </a:p>
          <a:p>
            <a:pPr lvl="1" fontAlgn="ctr"/>
            <a:r>
              <a:rPr lang="en-US" dirty="0">
                <a:solidFill>
                  <a:srgbClr val="FFFF00"/>
                </a:solidFill>
              </a:rPr>
              <a:t>How I </a:t>
            </a:r>
            <a:r>
              <a:rPr lang="en-US">
                <a:solidFill>
                  <a:srgbClr val="FFFF00"/>
                </a:solidFill>
              </a:rPr>
              <a:t>teach and what </a:t>
            </a:r>
            <a:r>
              <a:rPr lang="en-US" dirty="0">
                <a:solidFill>
                  <a:srgbClr val="FFFF00"/>
                </a:solidFill>
              </a:rPr>
              <a:t>we </a:t>
            </a:r>
            <a:r>
              <a:rPr lang="en-US">
                <a:solidFill>
                  <a:srgbClr val="FFFF00"/>
                </a:solidFill>
              </a:rPr>
              <a:t>will learn/do</a:t>
            </a:r>
            <a:br>
              <a:rPr lang="en-US" b="1" dirty="0"/>
            </a:br>
            <a:r>
              <a:rPr lang="en-US" dirty="0"/>
              <a:t> 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28612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4400" dirty="0"/>
              <a:t>… Let us begin …</a:t>
            </a:r>
          </a:p>
        </p:txBody>
      </p:sp>
    </p:spTree>
    <p:extLst>
      <p:ext uri="{BB962C8B-B14F-4D97-AF65-F5344CB8AC3E}">
        <p14:creationId xmlns:p14="http://schemas.microsoft.com/office/powerpoint/2010/main" val="3701347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3200" dirty="0"/>
              <a:t>https://myuwbclasses.github.io/IntroGameDev-NUS/</a:t>
            </a:r>
          </a:p>
        </p:txBody>
      </p:sp>
    </p:spTree>
    <p:extLst>
      <p:ext uri="{BB962C8B-B14F-4D97-AF65-F5344CB8AC3E}">
        <p14:creationId xmlns:p14="http://schemas.microsoft.com/office/powerpoint/2010/main" val="19456641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BDF45-BF86-4824-8D4D-ADAE32DE81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Technology … Zoom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D7F8CB5-AE6D-46A5-A3B9-E5041368D312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How to annotate</a:t>
            </a:r>
          </a:p>
          <a:p>
            <a:pPr lvl="1"/>
            <a:r>
              <a:rPr lang="en-US" dirty="0"/>
              <a:t>Change draw color</a:t>
            </a:r>
          </a:p>
          <a:p>
            <a:pPr lvl="1"/>
            <a:r>
              <a:rPr lang="en-US" dirty="0"/>
              <a:t>Change draw size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Now annotate on this slide by drawing a check mark in your </a:t>
            </a:r>
            <a:r>
              <a:rPr lang="en-US" dirty="0" err="1"/>
              <a:t>favorate</a:t>
            </a:r>
            <a:r>
              <a:rPr lang="en-US" dirty="0"/>
              <a:t> color:</a:t>
            </a:r>
            <a:endParaRPr lang="en-US" sz="4000" dirty="0">
              <a:solidFill>
                <a:srgbClr val="FF0000"/>
              </a:solidFill>
            </a:endParaRPr>
          </a:p>
          <a:p>
            <a:pPr lvl="1"/>
            <a:r>
              <a:rPr lang="en-US" dirty="0"/>
              <a:t>It’s OK … I can clear everything!</a:t>
            </a:r>
          </a:p>
          <a:p>
            <a:r>
              <a:rPr lang="en-US" dirty="0"/>
              <a:t>Suggestion on asking question (you can simply un-mute and ask!), or … </a:t>
            </a:r>
            <a:endParaRPr lang="en-US" b="1" dirty="0"/>
          </a:p>
          <a:p>
            <a:pPr lvl="1"/>
            <a:r>
              <a:rPr lang="en-US" dirty="0"/>
              <a:t>Type in your questions in </a:t>
            </a:r>
            <a:r>
              <a:rPr lang="en-US" b="1" dirty="0"/>
              <a:t>Chat</a:t>
            </a:r>
            <a:r>
              <a:rPr lang="en-US" dirty="0"/>
              <a:t> (Chinese is ok), and </a:t>
            </a:r>
          </a:p>
          <a:p>
            <a:pPr lvl="1"/>
            <a:r>
              <a:rPr lang="en-US" dirty="0"/>
              <a:t>Write/Annotate a “Q” on share screen (Anywhere is fine) so that I won’t miss your question</a:t>
            </a:r>
          </a:p>
          <a:p>
            <a:r>
              <a:rPr lang="en-US" dirty="0"/>
              <a:t>How to exit from annotation 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79FF073-51DE-45E9-B39F-A7E52856BF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200" y="762000"/>
            <a:ext cx="7658100" cy="251976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36CC5C9-E961-4439-AA84-8211B656F61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80" t="50000" r="7168" b="25000"/>
          <a:stretch/>
        </p:blipFill>
        <p:spPr>
          <a:xfrm>
            <a:off x="4742574" y="2048773"/>
            <a:ext cx="5791200" cy="381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A19DF7F-6BF0-4857-AF06-DF4C5F7D9AAA}"/>
              </a:ext>
            </a:extLst>
          </p:cNvPr>
          <p:cNvSpPr/>
          <p:nvPr/>
        </p:nvSpPr>
        <p:spPr>
          <a:xfrm>
            <a:off x="7866774" y="838199"/>
            <a:ext cx="1582026" cy="102801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15E5BBD-A04F-42CF-A072-CC11586FBFD8}"/>
              </a:ext>
            </a:extLst>
          </p:cNvPr>
          <p:cNvSpPr/>
          <p:nvPr/>
        </p:nvSpPr>
        <p:spPr>
          <a:xfrm>
            <a:off x="7942974" y="1344019"/>
            <a:ext cx="1447800" cy="2286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D6D295F-0B5D-4619-BAD6-30D07C8415D5}"/>
              </a:ext>
            </a:extLst>
          </p:cNvPr>
          <p:cNvSpPr/>
          <p:nvPr/>
        </p:nvSpPr>
        <p:spPr>
          <a:xfrm>
            <a:off x="10134599" y="2021881"/>
            <a:ext cx="457201" cy="49271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F560C1C-895D-488C-9D19-EAFBE7F006CC}"/>
              </a:ext>
            </a:extLst>
          </p:cNvPr>
          <p:cNvSpPr/>
          <p:nvPr/>
        </p:nvSpPr>
        <p:spPr>
          <a:xfrm>
            <a:off x="7357702" y="3495194"/>
            <a:ext cx="6890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B0F0"/>
                </a:solidFill>
              </a:rPr>
              <a:t>√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DB40076-87D2-4A18-BE36-E1E1D0A734D2}"/>
              </a:ext>
            </a:extLst>
          </p:cNvPr>
          <p:cNvSpPr/>
          <p:nvPr/>
        </p:nvSpPr>
        <p:spPr>
          <a:xfrm>
            <a:off x="7800536" y="2013537"/>
            <a:ext cx="457201" cy="49271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4A4C009-ADC1-4040-B0B6-C413E873E54F}"/>
              </a:ext>
            </a:extLst>
          </p:cNvPr>
          <p:cNvSpPr/>
          <p:nvPr/>
        </p:nvSpPr>
        <p:spPr>
          <a:xfrm>
            <a:off x="5801162" y="2021880"/>
            <a:ext cx="457201" cy="49271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038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11" grpId="0" uiExpand="1" animBg="1"/>
      <p:bldP spid="12" grpId="0" uiExpand="1" animBg="1"/>
      <p:bldP spid="13" grpId="0" animBg="1"/>
      <p:bldP spid="14" grpId="0"/>
      <p:bldP spid="15" grpId="0" animBg="1"/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3C3D68-2A3E-4F91-8AF1-0ABCBE67CF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601F0E-649A-4DF1-8A01-7104A360BF92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pPr fontAlgn="ctr"/>
            <a:r>
              <a:rPr lang="en-US" b="1" dirty="0"/>
              <a:t>WHO: </a:t>
            </a:r>
          </a:p>
          <a:p>
            <a:pPr lvl="1" fontAlgn="ctr"/>
            <a:r>
              <a:rPr lang="en-US" dirty="0"/>
              <a:t>Who else are in the class, who am I</a:t>
            </a:r>
          </a:p>
          <a:p>
            <a:pPr fontAlgn="ctr"/>
            <a:r>
              <a:rPr lang="en-US" b="1" dirty="0"/>
              <a:t>WHAT: </a:t>
            </a:r>
          </a:p>
          <a:p>
            <a:pPr lvl="1" fontAlgn="ctr"/>
            <a:r>
              <a:rPr lang="en-US" b="1" dirty="0"/>
              <a:t>T</a:t>
            </a:r>
            <a:r>
              <a:rPr lang="en-US" dirty="0"/>
              <a:t>opics coverage</a:t>
            </a:r>
          </a:p>
          <a:p>
            <a:pPr fontAlgn="ctr"/>
            <a:r>
              <a:rPr lang="en-US" b="1" dirty="0"/>
              <a:t>WHEN: </a:t>
            </a:r>
          </a:p>
          <a:p>
            <a:pPr lvl="1" fontAlgn="ctr"/>
            <a:r>
              <a:rPr lang="en-US" dirty="0"/>
              <a:t>Schedule of the class</a:t>
            </a:r>
          </a:p>
          <a:p>
            <a:pPr fontAlgn="ctr"/>
            <a:r>
              <a:rPr lang="en-US" b="1" dirty="0"/>
              <a:t>HOW: </a:t>
            </a:r>
          </a:p>
          <a:p>
            <a:pPr lvl="1" fontAlgn="ctr"/>
            <a:r>
              <a:rPr lang="en-US" dirty="0"/>
              <a:t>How to do well in class</a:t>
            </a:r>
          </a:p>
          <a:p>
            <a:pPr fontAlgn="ctr"/>
            <a:r>
              <a:rPr lang="en-US" b="1" dirty="0"/>
              <a:t>Example</a:t>
            </a:r>
          </a:p>
          <a:p>
            <a:pPr lvl="1" fontAlgn="ctr"/>
            <a:r>
              <a:rPr lang="en-US" dirty="0"/>
              <a:t>How I teach what we will learn</a:t>
            </a:r>
            <a:br>
              <a:rPr lang="en-US" b="1" dirty="0"/>
            </a:br>
            <a:r>
              <a:rPr lang="en-US" dirty="0"/>
              <a:t> 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6269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52400"/>
            <a:ext cx="10566400" cy="1143000"/>
          </a:xfrm>
        </p:spPr>
        <p:txBody>
          <a:bodyPr/>
          <a:lstStyle/>
          <a:p>
            <a:r>
              <a:rPr lang="en-US" dirty="0"/>
              <a:t>Most Importantly: You?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219200" y="1395945"/>
            <a:ext cx="2743199" cy="3962400"/>
          </a:xfrm>
        </p:spPr>
        <p:txBody>
          <a:bodyPr>
            <a:normAutofit fontScale="85000" lnSpcReduction="20000"/>
          </a:bodyPr>
          <a:lstStyle/>
          <a:p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河南大学</a:t>
            </a:r>
            <a:endParaRPr lang="en-US" altLang="zh-CN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天津大学</a:t>
            </a:r>
            <a:endParaRPr lang="en-US" altLang="zh-CN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同济大学</a:t>
            </a:r>
            <a:endParaRPr lang="en-US" altLang="zh-CN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四川大学</a:t>
            </a:r>
            <a:endParaRPr lang="en-US" altLang="zh-CN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南昌大学</a:t>
            </a:r>
            <a:endParaRPr lang="en-US" altLang="zh-CN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南京大学</a:t>
            </a:r>
            <a:endParaRPr lang="en-US" altLang="zh-CN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TW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浙江大学</a:t>
            </a:r>
            <a:endParaRPr lang="en-US" altLang="zh-TW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北京理工大学</a:t>
            </a:r>
            <a:endParaRPr lang="en-US" altLang="zh-CN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北京师范大学</a:t>
            </a:r>
            <a:endParaRPr lang="en-US" altLang="zh-CN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北京邮电大学</a:t>
            </a:r>
            <a:endParaRPr lang="en-US" altLang="zh-CN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湖南师范大学</a:t>
            </a:r>
            <a:endParaRPr lang="en-US" altLang="zh-CN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中国传媒大学</a:t>
            </a:r>
            <a:endParaRPr lang="en-US" altLang="zh-CN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澳门理工大学</a:t>
            </a:r>
            <a:endParaRPr lang="en-US" altLang="zh-CN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0" indent="0">
              <a:buNone/>
            </a:pPr>
            <a:endParaRPr lang="en-US" altLang="zh-CN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endParaRPr lang="en-US" altLang="zh-CN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endParaRPr lang="en-US" altLang="zh-CN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3257120" y="1378877"/>
            <a:ext cx="2838880" cy="3938055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齐鲁理工学院</a:t>
            </a:r>
            <a:endParaRPr lang="en-US" altLang="zh-CN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上海交通大学</a:t>
            </a:r>
            <a:endParaRPr lang="en-US" altLang="zh-CN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华中师范大学</a:t>
            </a:r>
            <a:endParaRPr lang="en-US" altLang="zh-CN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华中科技大学</a:t>
            </a:r>
            <a:endParaRPr lang="en-US" altLang="zh-CN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华南理工大学</a:t>
            </a:r>
            <a:endParaRPr lang="en-US" altLang="zh-CN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南方科技大学  </a:t>
            </a:r>
            <a:endParaRPr lang="en-US" altLang="zh-CN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西南交通大学</a:t>
            </a:r>
            <a:endParaRPr lang="en-US" altLang="zh-CN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西南财经大学</a:t>
            </a:r>
            <a:endParaRPr lang="en-US" altLang="zh-CN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香港科技大学</a:t>
            </a:r>
            <a:endParaRPr lang="en-US" altLang="zh-CN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西安交通大学</a:t>
            </a:r>
            <a:endParaRPr lang="en-US" altLang="zh-CN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宁波诺丁汉大学</a:t>
            </a:r>
            <a:endParaRPr lang="en-US" altLang="zh-CN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哈尔滨工业大学</a:t>
            </a:r>
            <a:endParaRPr lang="en-US" altLang="zh-CN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哈尔滨工业大学（深圳）</a:t>
            </a:r>
            <a:endParaRPr lang="en-US" altLang="zh-CN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endParaRPr lang="en-US" altLang="zh-CN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6158615" y="1319745"/>
            <a:ext cx="4141975" cy="4038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Atlas SkillTech University</a:t>
            </a:r>
          </a:p>
          <a:p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Georgetown University</a:t>
            </a:r>
          </a:p>
          <a:p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Iowa State University </a:t>
            </a:r>
          </a:p>
          <a:p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Wesleyan University </a:t>
            </a:r>
          </a:p>
          <a:p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University of Huston </a:t>
            </a:r>
          </a:p>
          <a:p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University of Toronto</a:t>
            </a:r>
          </a:p>
          <a:p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University of Sheffield</a:t>
            </a:r>
          </a:p>
          <a:p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University of San Carlos</a:t>
            </a:r>
          </a:p>
          <a:p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University College of Dublin</a:t>
            </a:r>
          </a:p>
          <a:p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University College of London</a:t>
            </a:r>
          </a:p>
          <a:p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University of British Columbia</a:t>
            </a:r>
          </a:p>
          <a:p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University of Southern California</a:t>
            </a:r>
          </a:p>
          <a:p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Netaji Subhas University of Technology</a:t>
            </a:r>
          </a:p>
          <a:p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Kalinga Instituted of Industrial Technology</a:t>
            </a:r>
          </a:p>
          <a:p>
            <a:endParaRPr lang="en-US" altLang="zh-CN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0" indent="0">
              <a:buNone/>
            </a:pPr>
            <a:endParaRPr lang="en-US" altLang="zh-CN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endParaRPr lang="en-US" altLang="zh-CN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812800" y="5495260"/>
            <a:ext cx="10363200" cy="114300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2800" dirty="0">
                <a:solidFill>
                  <a:srgbClr val="FFFF00"/>
                </a:solidFill>
              </a:rPr>
              <a:t>Did I miss anyone?</a:t>
            </a:r>
          </a:p>
          <a:p>
            <a:pPr marL="0" indent="0">
              <a:buNone/>
            </a:pPr>
            <a:r>
              <a:rPr lang="en-US" altLang="zh-CN" sz="2800" dirty="0">
                <a:solidFill>
                  <a:srgbClr val="FFFF00"/>
                </a:solidFill>
              </a:rPr>
              <a:t>Put a mark (annotate) besides your school, or write your school’s name if I missed you!</a:t>
            </a:r>
          </a:p>
          <a:p>
            <a:endParaRPr lang="en-US" altLang="zh-CN" dirty="0"/>
          </a:p>
          <a:p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41091807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About </a:t>
            </a:r>
            <a:r>
              <a:rPr lang="en-US" dirty="0" err="1"/>
              <a:t>YOu</a:t>
            </a:r>
            <a:r>
              <a:rPr lang="en-US" dirty="0"/>
              <a:t> and I …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219200" y="1600200"/>
            <a:ext cx="8839200" cy="48768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Where are we from what language do we speak?</a:t>
            </a:r>
          </a:p>
          <a:p>
            <a:pPr lvl="1"/>
            <a:r>
              <a:rPr lang="en-US" altLang="zh-CN" dirty="0">
                <a:latin typeface="+mn-ea"/>
                <a:cs typeface="FreesiaUPC" panose="020B0604020202020204" pitchFamily="34" charset="-34"/>
              </a:rPr>
              <a:t>China </a:t>
            </a:r>
            <a:r>
              <a:rPr lang="en-US" altLang="zh-CN" dirty="0">
                <a:latin typeface="+mn-ea"/>
                <a:cs typeface="FreesiaUPC" panose="020B0604020202020204" pitchFamily="34" charset="-34"/>
                <a:sym typeface="Wingdings" panose="05000000000000000000" pitchFamily="2" charset="2"/>
              </a:rPr>
              <a:t> </a:t>
            </a:r>
            <a:r>
              <a:rPr lang="en-US" altLang="zh-CN" dirty="0">
                <a:latin typeface="+mn-ea"/>
                <a:cs typeface="FreesiaUPC" panose="020B0604020202020204" pitchFamily="34" charset="-34"/>
              </a:rPr>
              <a:t>Mandarin</a:t>
            </a:r>
            <a:endParaRPr lang="en-US" altLang="zh-TW" dirty="0">
              <a:latin typeface="+mn-ea"/>
              <a:cs typeface="FreesiaUPC" panose="020B0604020202020204" pitchFamily="34" charset="-34"/>
            </a:endParaRPr>
          </a:p>
          <a:p>
            <a:pPr lvl="1"/>
            <a:r>
              <a:rPr lang="en-US" altLang="zh-CN" dirty="0">
                <a:latin typeface="+mn-ea"/>
                <a:cs typeface="FreesiaUPC" panose="020B0604020202020204" pitchFamily="34" charset="-34"/>
              </a:rPr>
              <a:t>India </a:t>
            </a:r>
            <a:r>
              <a:rPr lang="en-US" altLang="zh-CN" dirty="0">
                <a:latin typeface="+mn-ea"/>
                <a:cs typeface="FreesiaUPC" panose="020B0604020202020204" pitchFamily="34" charset="-34"/>
                <a:sym typeface="Wingdings" panose="05000000000000000000" pitchFamily="2" charset="2"/>
              </a:rPr>
              <a:t> Hindi or Tamil or Bengali or Marathi or Telugu … </a:t>
            </a:r>
          </a:p>
          <a:p>
            <a:pPr lvl="1"/>
            <a:r>
              <a:rPr lang="en-US" altLang="zh-CN" dirty="0">
                <a:latin typeface="+mn-ea"/>
                <a:cs typeface="FreesiaUPC" panose="020B0604020202020204" pitchFamily="34" charset="-34"/>
                <a:sym typeface="Wingdings" panose="05000000000000000000" pitchFamily="2" charset="2"/>
              </a:rPr>
              <a:t>Indonesia  Bahasa</a:t>
            </a:r>
          </a:p>
          <a:p>
            <a:pPr lvl="1"/>
            <a:r>
              <a:rPr lang="en-US" altLang="zh-CN" dirty="0">
                <a:latin typeface="+mn-ea"/>
                <a:cs typeface="FreesiaUPC" panose="020B0604020202020204" pitchFamily="34" charset="-34"/>
              </a:rPr>
              <a:t>Philippines </a:t>
            </a:r>
            <a:r>
              <a:rPr lang="en-US" altLang="zh-CN" dirty="0">
                <a:latin typeface="+mn-ea"/>
                <a:cs typeface="FreesiaUPC" panose="020B0604020202020204" pitchFamily="34" charset="-34"/>
                <a:sym typeface="Wingdings" panose="05000000000000000000" pitchFamily="2" charset="2"/>
              </a:rPr>
              <a:t> Filipino</a:t>
            </a:r>
          </a:p>
          <a:p>
            <a:pPr lvl="1"/>
            <a:r>
              <a:rPr lang="en-US" altLang="zh-CN" dirty="0">
                <a:latin typeface="+mn-ea"/>
                <a:cs typeface="FreesiaUPC" panose="020B0604020202020204" pitchFamily="34" charset="-34"/>
                <a:sym typeface="Wingdings" panose="05000000000000000000" pitchFamily="2" charset="2"/>
              </a:rPr>
              <a:t>Vietnam  Vietnamese</a:t>
            </a:r>
          </a:p>
          <a:p>
            <a:pPr lvl="1"/>
            <a:r>
              <a:rPr lang="en-US" altLang="zh-CN" dirty="0">
                <a:latin typeface="+mn-ea"/>
                <a:cs typeface="FreesiaUPC" panose="020B0604020202020204" pitchFamily="34" charset="-34"/>
                <a:sym typeface="Wingdings" panose="05000000000000000000" pitchFamily="2" charset="2"/>
              </a:rPr>
              <a:t>Ireland  Irish</a:t>
            </a:r>
          </a:p>
          <a:p>
            <a:pPr lvl="1"/>
            <a:r>
              <a:rPr lang="en-US" altLang="zh-CN" dirty="0">
                <a:latin typeface="+mn-ea"/>
                <a:cs typeface="FreesiaUPC" panose="020B0604020202020204" pitchFamily="34" charset="-34"/>
                <a:sym typeface="Wingdings" panose="05000000000000000000" pitchFamily="2" charset="2"/>
              </a:rPr>
              <a:t>US/UK  English </a:t>
            </a:r>
          </a:p>
          <a:p>
            <a:pPr lvl="1"/>
            <a:r>
              <a:rPr lang="en-US" altLang="zh-CN" dirty="0">
                <a:latin typeface="+mn-ea"/>
                <a:cs typeface="FreesiaUPC" panose="020B0604020202020204" pitchFamily="34" charset="-34"/>
                <a:sym typeface="Wingdings" panose="05000000000000000000" pitchFamily="2" charset="2"/>
              </a:rPr>
              <a:t>Canada  English or French</a:t>
            </a:r>
          </a:p>
          <a:p>
            <a:r>
              <a:rPr lang="en-US" b="1" dirty="0"/>
              <a:t>Me</a:t>
            </a:r>
            <a:r>
              <a:rPr lang="en-US" dirty="0"/>
              <a:t>: University of Washington Bothell, Bothell, Washington, US</a:t>
            </a:r>
            <a:endParaRPr lang="en-US" altLang="zh-TW" dirty="0"/>
          </a:p>
          <a:p>
            <a:pPr lvl="1"/>
            <a:r>
              <a:rPr lang="en-US" altLang="zh-TW" dirty="0"/>
              <a:t>Do not confuse with the UW Seattle Campus</a:t>
            </a:r>
          </a:p>
          <a:p>
            <a:pPr lvl="1"/>
            <a:r>
              <a:rPr lang="en-US" altLang="zh-TW" dirty="0"/>
              <a:t>Countries: Taiwan (China), Singapore, Canada, US</a:t>
            </a:r>
          </a:p>
          <a:p>
            <a:pPr lvl="1"/>
            <a:r>
              <a:rPr lang="en-US" altLang="zh-TW" dirty="0"/>
              <a:t>Languages: </a:t>
            </a:r>
          </a:p>
          <a:p>
            <a:pPr lvl="2"/>
            <a:r>
              <a:rPr lang="en-US" altLang="zh-TW" dirty="0"/>
              <a:t>A little English, A little </a:t>
            </a:r>
            <a:r>
              <a:rPr lang="en-US" altLang="zh-CN" dirty="0">
                <a:cs typeface="FreesiaUPC" panose="020B0604020202020204" pitchFamily="34" charset="-34"/>
              </a:rPr>
              <a:t>Mandarin, tiny little bit of </a:t>
            </a:r>
            <a:r>
              <a:rPr lang="en-US" altLang="zh-TW" dirty="0"/>
              <a:t>Cantonese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80979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Second Most Important: WHY?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219200" y="1600200"/>
            <a:ext cx="10160000" cy="4114800"/>
          </a:xfrm>
        </p:spPr>
        <p:txBody>
          <a:bodyPr>
            <a:normAutofit/>
          </a:bodyPr>
          <a:lstStyle/>
          <a:p>
            <a:r>
              <a:rPr lang="en-US" dirty="0"/>
              <a:t>Why are you here?</a:t>
            </a:r>
          </a:p>
          <a:p>
            <a:pPr lvl="1"/>
            <a:r>
              <a:rPr lang="en-US" altLang="zh-TW" dirty="0"/>
              <a:t>For fun?  … FUN? heard of Beaches? Or Swimming Pools?</a:t>
            </a:r>
          </a:p>
          <a:p>
            <a:pPr lvl="1"/>
            <a:r>
              <a:rPr lang="en-US" altLang="zh-TW" dirty="0"/>
              <a:t>To learn? </a:t>
            </a:r>
          </a:p>
          <a:p>
            <a:r>
              <a:rPr lang="en-US" dirty="0"/>
              <a:t>WHAT do you want to learn?</a:t>
            </a:r>
          </a:p>
          <a:p>
            <a:pPr lvl="1"/>
            <a:r>
              <a:rPr lang="en-US" dirty="0"/>
              <a:t>Singapore culture?</a:t>
            </a:r>
          </a:p>
          <a:p>
            <a:pPr lvl="1"/>
            <a:r>
              <a:rPr lang="en-US" dirty="0"/>
              <a:t>English?</a:t>
            </a:r>
          </a:p>
          <a:p>
            <a:pPr lvl="1"/>
            <a:r>
              <a:rPr lang="en-US" dirty="0"/>
              <a:t>Videogames development and something about game engine?</a:t>
            </a:r>
          </a:p>
          <a:p>
            <a:pPr lvl="1"/>
            <a:r>
              <a:rPr lang="en-US" dirty="0"/>
              <a:t>Software development?</a:t>
            </a:r>
          </a:p>
          <a:p>
            <a:pPr lvl="1"/>
            <a:r>
              <a:rPr lang="en-US" dirty="0"/>
              <a:t>How </a:t>
            </a:r>
            <a:r>
              <a:rPr lang="en-US" b="1" dirty="0">
                <a:solidFill>
                  <a:srgbClr val="FFFF00"/>
                </a:solidFill>
              </a:rPr>
              <a:t>other cultures teach and learn</a:t>
            </a:r>
            <a:r>
              <a:rPr lang="en-US" dirty="0"/>
              <a:t>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2499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Word about Culture: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066800" y="1600200"/>
            <a:ext cx="10312400" cy="41148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800" dirty="0">
                <a:solidFill>
                  <a:srgbClr val="FFFF00"/>
                </a:solidFill>
              </a:rPr>
              <a:t>HELP ME: </a:t>
            </a:r>
            <a:r>
              <a:rPr lang="en-US" sz="2800" dirty="0"/>
              <a:t>Take charge of your learning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b="1" u="sng" dirty="0"/>
              <a:t>Actively</a:t>
            </a:r>
            <a:r>
              <a:rPr lang="en-US" sz="2800" dirty="0"/>
              <a:t>!</a:t>
            </a:r>
            <a:endParaRPr lang="en-US" sz="2800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Single most important </a:t>
            </a:r>
            <a:r>
              <a:rPr lang="en-US" dirty="0"/>
              <a:t>responsibility as a student: Ask me questions!! </a:t>
            </a:r>
          </a:p>
          <a:p>
            <a:pPr lvl="1"/>
            <a:r>
              <a:rPr lang="en-US" b="1" u="sng" dirty="0"/>
              <a:t>YES </a:t>
            </a:r>
            <a:r>
              <a:rPr lang="en-US" dirty="0"/>
              <a:t>I mean during class, interrupt me and ask any questions you may have!</a:t>
            </a:r>
          </a:p>
          <a:p>
            <a:pPr lvl="1"/>
            <a:r>
              <a:rPr lang="en-US" dirty="0"/>
              <a:t>!!PLEASE!!</a:t>
            </a:r>
          </a:p>
          <a:p>
            <a:r>
              <a:rPr lang="en-US" dirty="0"/>
              <a:t>Answer my questions in class, unmute and answer, or type in Chat</a:t>
            </a:r>
          </a:p>
          <a:p>
            <a:r>
              <a:rPr lang="en-US" dirty="0"/>
              <a:t>Stop me:</a:t>
            </a:r>
          </a:p>
          <a:p>
            <a:pPr lvl="1"/>
            <a:r>
              <a:rPr lang="en-US" dirty="0"/>
              <a:t>When I go too fast!</a:t>
            </a:r>
          </a:p>
          <a:p>
            <a:pPr lvl="1"/>
            <a:r>
              <a:rPr lang="en-US" dirty="0"/>
              <a:t>When I teach things you already know!</a:t>
            </a:r>
          </a:p>
          <a:p>
            <a:r>
              <a:rPr lang="en-US" dirty="0"/>
              <a:t>Guide me!</a:t>
            </a:r>
          </a:p>
          <a:p>
            <a:r>
              <a:rPr lang="en-US" dirty="0"/>
              <a:t>You and I: we are here to have fun! </a:t>
            </a:r>
          </a:p>
          <a:p>
            <a:r>
              <a:rPr lang="en-US" dirty="0"/>
              <a:t>Let’s learn together!</a:t>
            </a:r>
          </a:p>
        </p:txBody>
      </p:sp>
    </p:spTree>
    <p:extLst>
      <p:ext uri="{BB962C8B-B14F-4D97-AF65-F5344CB8AC3E}">
        <p14:creationId xmlns:p14="http://schemas.microsoft.com/office/powerpoint/2010/main" val="2012015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Third Most Important: your background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066800" y="1600200"/>
            <a:ext cx="10312400" cy="4114800"/>
          </a:xfrm>
        </p:spPr>
        <p:txBody>
          <a:bodyPr>
            <a:normAutofit/>
          </a:bodyPr>
          <a:lstStyle/>
          <a:p>
            <a:r>
              <a:rPr lang="en-US" dirty="0"/>
              <a:t>Programming Languages</a:t>
            </a:r>
          </a:p>
          <a:p>
            <a:pPr lvl="1"/>
            <a:r>
              <a:rPr lang="en-US" dirty="0"/>
              <a:t>C++? C#? Java? PHP? Ruby?</a:t>
            </a:r>
          </a:p>
          <a:p>
            <a:r>
              <a:rPr lang="en-US" dirty="0"/>
              <a:t>Foundational computer science background?</a:t>
            </a:r>
          </a:p>
          <a:p>
            <a:pPr lvl="1"/>
            <a:r>
              <a:rPr lang="en-US" dirty="0"/>
              <a:t>Object Oriented Programming? Data structures? Operating Systems? </a:t>
            </a:r>
          </a:p>
          <a:p>
            <a:r>
              <a:rPr lang="en-US" dirty="0"/>
              <a:t>Graphics User Interface (GUI) Programming? </a:t>
            </a:r>
          </a:p>
          <a:p>
            <a:pPr lvl="1"/>
            <a:r>
              <a:rPr lang="en-US" dirty="0"/>
              <a:t>Swing? WPF?</a:t>
            </a:r>
          </a:p>
          <a:p>
            <a:r>
              <a:rPr lang="en-US" dirty="0"/>
              <a:t>Computer Graphics?</a:t>
            </a:r>
          </a:p>
          <a:p>
            <a:pPr lvl="1"/>
            <a:r>
              <a:rPr lang="en-US" dirty="0"/>
              <a:t>D3D? OpenGL? WebGL?</a:t>
            </a:r>
          </a:p>
        </p:txBody>
      </p:sp>
    </p:spTree>
    <p:extLst>
      <p:ext uri="{BB962C8B-B14F-4D97-AF65-F5344CB8AC3E}">
        <p14:creationId xmlns:p14="http://schemas.microsoft.com/office/powerpoint/2010/main" val="562499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Horizon">
  <a:themeElements>
    <a:clrScheme name="Horizon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Horizon">
      <a:maj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5565</TotalTime>
  <Words>2022</Words>
  <Application>Microsoft Office PowerPoint</Application>
  <PresentationFormat>Widescreen</PresentationFormat>
  <Paragraphs>319</Paragraphs>
  <Slides>28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9" baseType="lpstr">
      <vt:lpstr>方正姚体</vt:lpstr>
      <vt:lpstr>Microsoft JhengHei</vt:lpstr>
      <vt:lpstr>Microsoft JhengHei</vt:lpstr>
      <vt:lpstr>Microsoft YaHei</vt:lpstr>
      <vt:lpstr>宋体</vt:lpstr>
      <vt:lpstr>Arial</vt:lpstr>
      <vt:lpstr>Arial Narrow</vt:lpstr>
      <vt:lpstr>Calibri</vt:lpstr>
      <vt:lpstr>FreesiaUPC</vt:lpstr>
      <vt:lpstr>Wingdings</vt:lpstr>
      <vt:lpstr>Horizon</vt:lpstr>
      <vt:lpstr>Summer Fun:   Introduction to  2D Game Development</vt:lpstr>
      <vt:lpstr>Reminder</vt:lpstr>
      <vt:lpstr>Technology … Zoom</vt:lpstr>
      <vt:lpstr>Today’s Agenda</vt:lpstr>
      <vt:lpstr>Most Importantly: You?</vt:lpstr>
      <vt:lpstr>More About YOu and I … </vt:lpstr>
      <vt:lpstr>Second Most Important: WHY?</vt:lpstr>
      <vt:lpstr>A Word about Culture:</vt:lpstr>
      <vt:lpstr>Third Most Important: your background</vt:lpstr>
      <vt:lpstr>your background: my expectations/Hope</vt:lpstr>
      <vt:lpstr>A Word about me … </vt:lpstr>
      <vt:lpstr>Summary of you and I</vt:lpstr>
      <vt:lpstr>Now this class:</vt:lpstr>
      <vt:lpstr>THIS CLASS</vt:lpstr>
      <vt:lpstr>THIS CLASS</vt:lpstr>
      <vt:lpstr>Part I (25th May): Game Engine and Game Components</vt:lpstr>
      <vt:lpstr>Part II (July): Build an Awesome Game</vt:lpstr>
      <vt:lpstr>Part II (July): Build an Awesome Game</vt:lpstr>
      <vt:lpstr>How you Will be EvaluateD</vt:lpstr>
      <vt:lpstr>While Taking this class …</vt:lpstr>
      <vt:lpstr>While Taking this class …</vt:lpstr>
      <vt:lpstr>PowerPoint Presentation</vt:lpstr>
      <vt:lpstr>Work Hard … and … </vt:lpstr>
      <vt:lpstr>Teaching and Learning</vt:lpstr>
      <vt:lpstr>PowerPoint Presentation</vt:lpstr>
      <vt:lpstr>Today’s Agenda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Summer Fun:   Introdu ction to  2D Game Engine Development</dc:title>
  <dc:creator>Kelvin Sung</dc:creator>
  <cp:lastModifiedBy>Kelvin Sung</cp:lastModifiedBy>
  <cp:revision>684</cp:revision>
  <dcterms:created xsi:type="dcterms:W3CDTF">2006-08-16T00:00:00Z</dcterms:created>
  <dcterms:modified xsi:type="dcterms:W3CDTF">2025-05-24T21:10:10Z</dcterms:modified>
</cp:coreProperties>
</file>